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66" r:id="rId5"/>
    <p:sldId id="267" r:id="rId6"/>
    <p:sldId id="259" r:id="rId7"/>
    <p:sldId id="278" r:id="rId8"/>
    <p:sldId id="279" r:id="rId9"/>
    <p:sldId id="280" r:id="rId10"/>
    <p:sldId id="281" r:id="rId11"/>
    <p:sldId id="282" r:id="rId12"/>
    <p:sldId id="283" r:id="rId13"/>
    <p:sldId id="271" r:id="rId14"/>
    <p:sldId id="272" r:id="rId15"/>
    <p:sldId id="284" r:id="rId16"/>
    <p:sldId id="275" r:id="rId17"/>
    <p:sldId id="273" r:id="rId18"/>
    <p:sldId id="265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D103FE-652D-42BA-A2D3-F55170431A7C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7502724-8829-4645-95EC-1D8453BB48AE}">
      <dgm:prSet phldrT="[Tekst]" custT="1"/>
      <dgm:spPr/>
      <dgm:t>
        <a:bodyPr/>
        <a:lstStyle/>
        <a:p>
          <a:r>
            <a:rPr lang="pl-PL" sz="2100" dirty="0" smtClean="0">
              <a:solidFill>
                <a:schemeClr val="tx2"/>
              </a:solidFill>
            </a:rPr>
            <a:t>- Szybki wzrost rynków wschodzących</a:t>
          </a:r>
        </a:p>
        <a:p>
          <a:r>
            <a:rPr lang="pl-PL" sz="2100" dirty="0" smtClean="0">
              <a:solidFill>
                <a:schemeClr val="tx2"/>
              </a:solidFill>
            </a:rPr>
            <a:t>- Pozycja Chin:</a:t>
          </a:r>
        </a:p>
        <a:p>
          <a:r>
            <a:rPr lang="pl-PL" sz="2100" dirty="0" smtClean="0">
              <a:solidFill>
                <a:schemeClr val="tx2"/>
              </a:solidFill>
            </a:rPr>
            <a:t>     - od 2010 gospodarka nr 2 w świecie</a:t>
          </a:r>
        </a:p>
        <a:p>
          <a:r>
            <a:rPr lang="pl-PL" sz="2100" dirty="0" smtClean="0">
              <a:solidFill>
                <a:schemeClr val="tx2"/>
              </a:solidFill>
            </a:rPr>
            <a:t>     - największy światowy eksporter (</a:t>
          </a:r>
          <a:r>
            <a:rPr lang="pl-PL" sz="2100" dirty="0" smtClean="0">
              <a:solidFill>
                <a:schemeClr val="tx2"/>
              </a:solidFill>
            </a:rPr>
            <a:t>1,9 bln USD </a:t>
          </a:r>
          <a:r>
            <a:rPr lang="pl-PL" sz="2100" dirty="0" smtClean="0">
              <a:solidFill>
                <a:schemeClr val="tx2"/>
              </a:solidFill>
            </a:rPr>
            <a:t>w 2011 </a:t>
          </a:r>
          <a:r>
            <a:rPr lang="pl-PL" sz="2100" dirty="0" err="1" smtClean="0">
              <a:solidFill>
                <a:schemeClr val="tx2"/>
              </a:solidFill>
            </a:rPr>
            <a:t>r</a:t>
          </a:r>
          <a:r>
            <a:rPr lang="pl-PL" sz="2100" dirty="0" smtClean="0">
              <a:solidFill>
                <a:schemeClr val="tx2"/>
              </a:solidFill>
            </a:rPr>
            <a:t>.)</a:t>
          </a:r>
        </a:p>
        <a:p>
          <a:r>
            <a:rPr lang="pl-PL" sz="2100" dirty="0" smtClean="0">
              <a:solidFill>
                <a:schemeClr val="tx2"/>
              </a:solidFill>
            </a:rPr>
            <a:t>     - inwestycje w Ameryce Łacińskiej i Afryce większe niż 	zaangażowanie USA i UE</a:t>
          </a:r>
        </a:p>
        <a:p>
          <a:endParaRPr lang="pl-PL" sz="2000" dirty="0" smtClean="0">
            <a:solidFill>
              <a:schemeClr val="tx2"/>
            </a:solidFill>
          </a:endParaRPr>
        </a:p>
        <a:p>
          <a:endParaRPr lang="pl-PL" sz="2000" dirty="0" smtClean="0">
            <a:solidFill>
              <a:schemeClr val="tx2"/>
            </a:solidFill>
          </a:endParaRPr>
        </a:p>
        <a:p>
          <a:endParaRPr lang="pl-PL" sz="2000" dirty="0">
            <a:solidFill>
              <a:schemeClr val="tx2"/>
            </a:solidFill>
          </a:endParaRPr>
        </a:p>
      </dgm:t>
    </dgm:pt>
    <dgm:pt modelId="{A69C6D8E-AF1F-48C7-84BF-B76D9BAC91CB}" type="parTrans" cxnId="{8D56C624-DC1C-42AC-9CD4-02F798957093}">
      <dgm:prSet/>
      <dgm:spPr/>
      <dgm:t>
        <a:bodyPr/>
        <a:lstStyle/>
        <a:p>
          <a:endParaRPr lang="pl-PL">
            <a:solidFill>
              <a:schemeClr val="tx2"/>
            </a:solidFill>
          </a:endParaRPr>
        </a:p>
      </dgm:t>
    </dgm:pt>
    <dgm:pt modelId="{D8D75037-8A09-472A-8DE9-A4AE6ACDF302}" type="sibTrans" cxnId="{8D56C624-DC1C-42AC-9CD4-02F798957093}">
      <dgm:prSet/>
      <dgm:spPr/>
      <dgm:t>
        <a:bodyPr/>
        <a:lstStyle/>
        <a:p>
          <a:endParaRPr lang="pl-PL">
            <a:solidFill>
              <a:schemeClr val="tx2"/>
            </a:solidFill>
          </a:endParaRPr>
        </a:p>
      </dgm:t>
    </dgm:pt>
    <dgm:pt modelId="{3C0A90FF-484E-4B21-BBC0-2AD80620D9EC}">
      <dgm:prSet phldrT="[Tekst]"/>
      <dgm:spPr/>
      <dgm:t>
        <a:bodyPr/>
        <a:lstStyle/>
        <a:p>
          <a:r>
            <a:rPr lang="pl-PL" dirty="0" smtClean="0">
              <a:solidFill>
                <a:schemeClr val="tx2"/>
              </a:solidFill>
            </a:rPr>
            <a:t>- Kryzys zadłużenia i programy naprawcze państw rozwiniętych</a:t>
          </a:r>
        </a:p>
        <a:p>
          <a:r>
            <a:rPr lang="pl-PL" dirty="0" smtClean="0">
              <a:solidFill>
                <a:schemeClr val="tx2"/>
              </a:solidFill>
            </a:rPr>
            <a:t>- Wydatki na zbrojenia w UE mniejsze niż w państwach azjatyckich</a:t>
          </a:r>
        </a:p>
        <a:p>
          <a:endParaRPr lang="pl-PL" dirty="0">
            <a:solidFill>
              <a:schemeClr val="tx2"/>
            </a:solidFill>
          </a:endParaRPr>
        </a:p>
      </dgm:t>
    </dgm:pt>
    <dgm:pt modelId="{8C717D7C-9A7D-4200-80F3-9DF4938A58DA}" type="parTrans" cxnId="{C2A85E63-800B-4008-ADD8-E97A0B5367A9}">
      <dgm:prSet/>
      <dgm:spPr/>
      <dgm:t>
        <a:bodyPr/>
        <a:lstStyle/>
        <a:p>
          <a:endParaRPr lang="pl-PL">
            <a:solidFill>
              <a:schemeClr val="tx2"/>
            </a:solidFill>
          </a:endParaRPr>
        </a:p>
      </dgm:t>
    </dgm:pt>
    <dgm:pt modelId="{99464B5D-0C5F-4587-9A31-10681DC037DA}" type="sibTrans" cxnId="{C2A85E63-800B-4008-ADD8-E97A0B5367A9}">
      <dgm:prSet/>
      <dgm:spPr/>
      <dgm:t>
        <a:bodyPr/>
        <a:lstStyle/>
        <a:p>
          <a:endParaRPr lang="pl-PL">
            <a:solidFill>
              <a:schemeClr val="tx2"/>
            </a:solidFill>
          </a:endParaRPr>
        </a:p>
      </dgm:t>
    </dgm:pt>
    <dgm:pt modelId="{B2989BBE-438B-406F-863F-FAE08480E87D}" type="pres">
      <dgm:prSet presAssocID="{E5D103FE-652D-42BA-A2D3-F55170431A7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028B3E1-C75C-4EF5-8774-8937D6D9FDFD}" type="pres">
      <dgm:prSet presAssocID="{37502724-8829-4645-95EC-1D8453BB48AE}" presName="upArrow" presStyleLbl="node1" presStyleIdx="0" presStyleCnt="2" custScaleX="58057" custScaleY="90688" custLinFactNeighborX="-2771"/>
      <dgm:spPr/>
    </dgm:pt>
    <dgm:pt modelId="{5AAF41E8-31FE-4146-96B1-9A42CFFFFFDB}" type="pres">
      <dgm:prSet presAssocID="{37502724-8829-4645-95EC-1D8453BB48AE}" presName="upArrowText" presStyleLbl="revTx" presStyleIdx="0" presStyleCnt="2" custScaleX="143627" custScaleY="108670" custLinFactNeighborX="4238" custLinFactNeighborY="3031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77C1155-F28C-4A4B-8109-B3925A53D868}" type="pres">
      <dgm:prSet presAssocID="{3C0A90FF-484E-4B21-BBC0-2AD80620D9EC}" presName="downArrow" presStyleLbl="node1" presStyleIdx="1" presStyleCnt="2" custScaleX="58057" custScaleY="90688" custLinFactNeighborX="-6401" custLinFactNeighborY="-4630"/>
      <dgm:spPr/>
    </dgm:pt>
    <dgm:pt modelId="{50191494-C1DA-4FB6-9237-A049C6046FE2}" type="pres">
      <dgm:prSet presAssocID="{3C0A90FF-484E-4B21-BBC0-2AD80620D9EC}" presName="downArrowText" presStyleLbl="revTx" presStyleIdx="1" presStyleCnt="2" custScaleX="126876" custScaleY="83085" custLinFactNeighborX="-7494" custLinFactNeighborY="-410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D56C624-DC1C-42AC-9CD4-02F798957093}" srcId="{E5D103FE-652D-42BA-A2D3-F55170431A7C}" destId="{37502724-8829-4645-95EC-1D8453BB48AE}" srcOrd="0" destOrd="0" parTransId="{A69C6D8E-AF1F-48C7-84BF-B76D9BAC91CB}" sibTransId="{D8D75037-8A09-472A-8DE9-A4AE6ACDF302}"/>
    <dgm:cxn modelId="{CCA979FA-6072-4B78-9149-485B88808ED0}" type="presOf" srcId="{E5D103FE-652D-42BA-A2D3-F55170431A7C}" destId="{B2989BBE-438B-406F-863F-FAE08480E87D}" srcOrd="0" destOrd="0" presId="urn:microsoft.com/office/officeart/2005/8/layout/arrow4"/>
    <dgm:cxn modelId="{3A8A0537-D1DC-470C-A507-2EAAB72524D4}" type="presOf" srcId="{3C0A90FF-484E-4B21-BBC0-2AD80620D9EC}" destId="{50191494-C1DA-4FB6-9237-A049C6046FE2}" srcOrd="0" destOrd="0" presId="urn:microsoft.com/office/officeart/2005/8/layout/arrow4"/>
    <dgm:cxn modelId="{C2A85E63-800B-4008-ADD8-E97A0B5367A9}" srcId="{E5D103FE-652D-42BA-A2D3-F55170431A7C}" destId="{3C0A90FF-484E-4B21-BBC0-2AD80620D9EC}" srcOrd="1" destOrd="0" parTransId="{8C717D7C-9A7D-4200-80F3-9DF4938A58DA}" sibTransId="{99464B5D-0C5F-4587-9A31-10681DC037DA}"/>
    <dgm:cxn modelId="{B01C0B5D-B554-47EC-97A1-A015A3753430}" type="presOf" srcId="{37502724-8829-4645-95EC-1D8453BB48AE}" destId="{5AAF41E8-31FE-4146-96B1-9A42CFFFFFDB}" srcOrd="0" destOrd="0" presId="urn:microsoft.com/office/officeart/2005/8/layout/arrow4"/>
    <dgm:cxn modelId="{FEF40090-D955-4414-B731-484138BAD58D}" type="presParOf" srcId="{B2989BBE-438B-406F-863F-FAE08480E87D}" destId="{0028B3E1-C75C-4EF5-8774-8937D6D9FDFD}" srcOrd="0" destOrd="0" presId="urn:microsoft.com/office/officeart/2005/8/layout/arrow4"/>
    <dgm:cxn modelId="{89FEF6B7-7290-4DC5-91B9-501CA1292874}" type="presParOf" srcId="{B2989BBE-438B-406F-863F-FAE08480E87D}" destId="{5AAF41E8-31FE-4146-96B1-9A42CFFFFFDB}" srcOrd="1" destOrd="0" presId="urn:microsoft.com/office/officeart/2005/8/layout/arrow4"/>
    <dgm:cxn modelId="{ACC2CB67-E02A-49A0-A2A7-532671FD6733}" type="presParOf" srcId="{B2989BBE-438B-406F-863F-FAE08480E87D}" destId="{277C1155-F28C-4A4B-8109-B3925A53D868}" srcOrd="2" destOrd="0" presId="urn:microsoft.com/office/officeart/2005/8/layout/arrow4"/>
    <dgm:cxn modelId="{86B2D7C8-2380-4CAE-B3E0-58FA95931E3A}" type="presParOf" srcId="{B2989BBE-438B-406F-863F-FAE08480E87D}" destId="{50191494-C1DA-4FB6-9237-A049C6046FE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5D388D-0582-4087-9719-A72AAA94571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25622F9-EDC4-49A1-B8A4-F80362A76BCA}">
      <dgm:prSet phldrT="[Tekst]" custT="1"/>
      <dgm:spPr/>
      <dgm:t>
        <a:bodyPr/>
        <a:lstStyle/>
        <a:p>
          <a:pPr algn="l"/>
          <a:r>
            <a:rPr lang="pl-PL" sz="2800" dirty="0" smtClean="0"/>
            <a:t>KE: 2,5% wzrostu PKB w 2012 </a:t>
          </a:r>
          <a:r>
            <a:rPr lang="pl-PL" sz="2800" dirty="0" err="1" smtClean="0"/>
            <a:t>r</a:t>
          </a:r>
          <a:r>
            <a:rPr lang="pl-PL" sz="2800" dirty="0" smtClean="0"/>
            <a:t>. (2,9% </a:t>
          </a:r>
          <a:r>
            <a:rPr lang="pl-PL" sz="2800" dirty="0" err="1" smtClean="0"/>
            <a:t>wg</a:t>
          </a:r>
          <a:r>
            <a:rPr lang="pl-PL" sz="2800" dirty="0" smtClean="0"/>
            <a:t>. BŚ)</a:t>
          </a:r>
          <a:endParaRPr lang="pl-PL" sz="2800" dirty="0"/>
        </a:p>
      </dgm:t>
    </dgm:pt>
    <dgm:pt modelId="{018A5B6E-BC74-46E4-B9DA-BDA11AA4BB1B}" type="parTrans" cxnId="{AE431860-F512-4745-8165-CB8FA21CFDB8}">
      <dgm:prSet/>
      <dgm:spPr/>
      <dgm:t>
        <a:bodyPr/>
        <a:lstStyle/>
        <a:p>
          <a:pPr algn="l"/>
          <a:endParaRPr lang="pl-PL" sz="1400"/>
        </a:p>
      </dgm:t>
    </dgm:pt>
    <dgm:pt modelId="{F8BD7278-22FD-44FE-A5B5-13EC754F09FC}" type="sibTrans" cxnId="{AE431860-F512-4745-8165-CB8FA21CFDB8}">
      <dgm:prSet/>
      <dgm:spPr/>
      <dgm:t>
        <a:bodyPr/>
        <a:lstStyle/>
        <a:p>
          <a:pPr algn="l"/>
          <a:endParaRPr lang="pl-PL" sz="1400"/>
        </a:p>
      </dgm:t>
    </dgm:pt>
    <dgm:pt modelId="{0CB25704-C8E7-40AD-952D-5FEDAA63AFF9}">
      <dgm:prSet phldrT="[Tekst]" custT="1"/>
      <dgm:spPr/>
      <dgm:t>
        <a:bodyPr/>
        <a:lstStyle/>
        <a:p>
          <a:pPr algn="l"/>
          <a:r>
            <a:rPr lang="pl-PL" sz="2800" dirty="0" smtClean="0"/>
            <a:t>63% średniego PKB UE w 2010  (43% w 1995) </a:t>
          </a:r>
          <a:endParaRPr lang="pl-PL" sz="2800" dirty="0"/>
        </a:p>
      </dgm:t>
    </dgm:pt>
    <dgm:pt modelId="{730AD74D-4BE5-4EDB-A4F4-F67D25819BFC}" type="parTrans" cxnId="{2A5944CD-A69F-47E2-99CB-D7C703C0EFE9}">
      <dgm:prSet/>
      <dgm:spPr/>
      <dgm:t>
        <a:bodyPr/>
        <a:lstStyle/>
        <a:p>
          <a:pPr algn="l"/>
          <a:endParaRPr lang="pl-PL" sz="1400"/>
        </a:p>
      </dgm:t>
    </dgm:pt>
    <dgm:pt modelId="{0665E2AE-340C-4783-88CF-DB002DA69E70}" type="sibTrans" cxnId="{2A5944CD-A69F-47E2-99CB-D7C703C0EFE9}">
      <dgm:prSet/>
      <dgm:spPr/>
      <dgm:t>
        <a:bodyPr/>
        <a:lstStyle/>
        <a:p>
          <a:pPr algn="l"/>
          <a:endParaRPr lang="pl-PL" sz="1400"/>
        </a:p>
      </dgm:t>
    </dgm:pt>
    <dgm:pt modelId="{73B36905-950F-4A62-8E69-189AE7590BA4}">
      <dgm:prSet phldrT="[Tekst]" custT="1"/>
      <dgm:spPr/>
      <dgm:t>
        <a:bodyPr/>
        <a:lstStyle/>
        <a:p>
          <a:pPr algn="l"/>
          <a:r>
            <a:rPr lang="pl-PL" sz="2800" dirty="0" smtClean="0"/>
            <a:t>7- krotny wzrost PKB 1990-2010  </a:t>
          </a:r>
          <a:endParaRPr lang="pl-PL" sz="2800" dirty="0"/>
        </a:p>
      </dgm:t>
    </dgm:pt>
    <dgm:pt modelId="{8E4D843A-B52C-4EE9-B724-6E6E792D89B5}" type="parTrans" cxnId="{40449AB6-0EFD-41D3-844D-3D67B82F84AA}">
      <dgm:prSet/>
      <dgm:spPr/>
      <dgm:t>
        <a:bodyPr/>
        <a:lstStyle/>
        <a:p>
          <a:pPr algn="l"/>
          <a:endParaRPr lang="pl-PL" sz="1400"/>
        </a:p>
      </dgm:t>
    </dgm:pt>
    <dgm:pt modelId="{0FE9F43C-4FD3-4865-A082-4DBB0FF3EA9F}" type="sibTrans" cxnId="{40449AB6-0EFD-41D3-844D-3D67B82F84AA}">
      <dgm:prSet/>
      <dgm:spPr/>
      <dgm:t>
        <a:bodyPr/>
        <a:lstStyle/>
        <a:p>
          <a:pPr algn="l"/>
          <a:endParaRPr lang="pl-PL" sz="1400"/>
        </a:p>
      </dgm:t>
    </dgm:pt>
    <dgm:pt modelId="{79910500-78F5-4996-9CB2-51E9DA1B8A08}">
      <dgm:prSet phldrT="[Tekst]" custT="1"/>
      <dgm:spPr/>
      <dgm:t>
        <a:bodyPr/>
        <a:lstStyle/>
        <a:p>
          <a:pPr algn="l"/>
          <a:r>
            <a:rPr lang="pl-PL" sz="2800" dirty="0" smtClean="0"/>
            <a:t>20. gospodarka świata (</a:t>
          </a:r>
          <a:r>
            <a:rPr lang="pl-PL" sz="2800" dirty="0" err="1" smtClean="0"/>
            <a:t>wg</a:t>
          </a:r>
          <a:r>
            <a:rPr lang="pl-PL" sz="2800" dirty="0" smtClean="0"/>
            <a:t>. MFW, CIA, BŚ)</a:t>
          </a:r>
          <a:endParaRPr lang="pl-PL" sz="2800" dirty="0"/>
        </a:p>
      </dgm:t>
    </dgm:pt>
    <dgm:pt modelId="{8875E202-EEB1-4F42-B271-9400BB0324C2}" type="parTrans" cxnId="{9E69A7D7-FB55-4F45-BBD0-1BECF62A45EA}">
      <dgm:prSet/>
      <dgm:spPr/>
      <dgm:t>
        <a:bodyPr/>
        <a:lstStyle/>
        <a:p>
          <a:pPr algn="l"/>
          <a:endParaRPr lang="pl-PL" sz="1400"/>
        </a:p>
      </dgm:t>
    </dgm:pt>
    <dgm:pt modelId="{EB92FB9A-7229-49B0-A87A-8B9D41A76BCF}" type="sibTrans" cxnId="{9E69A7D7-FB55-4F45-BBD0-1BECF62A45EA}">
      <dgm:prSet/>
      <dgm:spPr/>
      <dgm:t>
        <a:bodyPr/>
        <a:lstStyle/>
        <a:p>
          <a:pPr algn="l"/>
          <a:endParaRPr lang="pl-PL" sz="1400"/>
        </a:p>
      </dgm:t>
    </dgm:pt>
    <dgm:pt modelId="{1B56AD32-FA11-4A6C-AD84-787012C8951D}" type="pres">
      <dgm:prSet presAssocID="{8D5D388D-0582-4087-9719-A72AAA94571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89727022-01A0-4574-8AB1-009B9D588AA3}" type="pres">
      <dgm:prSet presAssocID="{125622F9-EDC4-49A1-B8A4-F80362A76BCA}" presName="horFlow" presStyleCnt="0"/>
      <dgm:spPr/>
    </dgm:pt>
    <dgm:pt modelId="{53C01BEB-9843-4B6C-AB24-4F7CB90C5C31}" type="pres">
      <dgm:prSet presAssocID="{125622F9-EDC4-49A1-B8A4-F80362A76BCA}" presName="bigChev" presStyleLbl="node1" presStyleIdx="0" presStyleCnt="4" custScaleX="331006"/>
      <dgm:spPr/>
      <dgm:t>
        <a:bodyPr/>
        <a:lstStyle/>
        <a:p>
          <a:endParaRPr lang="pl-PL"/>
        </a:p>
      </dgm:t>
    </dgm:pt>
    <dgm:pt modelId="{30931976-13F4-4D0F-AC95-7344642A1A6C}" type="pres">
      <dgm:prSet presAssocID="{125622F9-EDC4-49A1-B8A4-F80362A76BCA}" presName="vSp" presStyleCnt="0"/>
      <dgm:spPr/>
    </dgm:pt>
    <dgm:pt modelId="{71A849E5-1B24-4958-AF70-38DD96358A8F}" type="pres">
      <dgm:prSet presAssocID="{0CB25704-C8E7-40AD-952D-5FEDAA63AFF9}" presName="horFlow" presStyleCnt="0"/>
      <dgm:spPr/>
    </dgm:pt>
    <dgm:pt modelId="{43542EA8-2E1C-45D5-9366-2C88F9396027}" type="pres">
      <dgm:prSet presAssocID="{0CB25704-C8E7-40AD-952D-5FEDAA63AFF9}" presName="bigChev" presStyleLbl="node1" presStyleIdx="1" presStyleCnt="4" custScaleX="331006"/>
      <dgm:spPr/>
      <dgm:t>
        <a:bodyPr/>
        <a:lstStyle/>
        <a:p>
          <a:endParaRPr lang="pl-PL"/>
        </a:p>
      </dgm:t>
    </dgm:pt>
    <dgm:pt modelId="{2D948E94-0F9F-444B-8BF1-E85A0BA60BA0}" type="pres">
      <dgm:prSet presAssocID="{0CB25704-C8E7-40AD-952D-5FEDAA63AFF9}" presName="vSp" presStyleCnt="0"/>
      <dgm:spPr/>
    </dgm:pt>
    <dgm:pt modelId="{CC0C9208-7729-4509-9038-342CE2FA88A1}" type="pres">
      <dgm:prSet presAssocID="{73B36905-950F-4A62-8E69-189AE7590BA4}" presName="horFlow" presStyleCnt="0"/>
      <dgm:spPr/>
    </dgm:pt>
    <dgm:pt modelId="{1C9C84AC-4B9E-4FD9-BC87-9D4D26B47EBD}" type="pres">
      <dgm:prSet presAssocID="{73B36905-950F-4A62-8E69-189AE7590BA4}" presName="bigChev" presStyleLbl="node1" presStyleIdx="2" presStyleCnt="4" custScaleX="331006"/>
      <dgm:spPr/>
      <dgm:t>
        <a:bodyPr/>
        <a:lstStyle/>
        <a:p>
          <a:endParaRPr lang="pl-PL"/>
        </a:p>
      </dgm:t>
    </dgm:pt>
    <dgm:pt modelId="{1C540D52-4C88-41D6-A819-BEADB9D690DF}" type="pres">
      <dgm:prSet presAssocID="{73B36905-950F-4A62-8E69-189AE7590BA4}" presName="vSp" presStyleCnt="0"/>
      <dgm:spPr/>
    </dgm:pt>
    <dgm:pt modelId="{69CEB610-91A7-4398-AB68-8F22BCEE703C}" type="pres">
      <dgm:prSet presAssocID="{79910500-78F5-4996-9CB2-51E9DA1B8A08}" presName="horFlow" presStyleCnt="0"/>
      <dgm:spPr/>
    </dgm:pt>
    <dgm:pt modelId="{CC3946C6-C755-44F3-AA91-A8172334CF72}" type="pres">
      <dgm:prSet presAssocID="{79910500-78F5-4996-9CB2-51E9DA1B8A08}" presName="bigChev" presStyleLbl="node1" presStyleIdx="3" presStyleCnt="4" custScaleX="331006"/>
      <dgm:spPr/>
      <dgm:t>
        <a:bodyPr/>
        <a:lstStyle/>
        <a:p>
          <a:endParaRPr lang="pl-PL"/>
        </a:p>
      </dgm:t>
    </dgm:pt>
  </dgm:ptLst>
  <dgm:cxnLst>
    <dgm:cxn modelId="{F87A7F10-7666-4FEF-921D-3070C3C1A188}" type="presOf" srcId="{8D5D388D-0582-4087-9719-A72AAA945717}" destId="{1B56AD32-FA11-4A6C-AD84-787012C8951D}" srcOrd="0" destOrd="0" presId="urn:microsoft.com/office/officeart/2005/8/layout/lProcess3"/>
    <dgm:cxn modelId="{346D211C-C12A-4151-999C-8FDF841627E3}" type="presOf" srcId="{79910500-78F5-4996-9CB2-51E9DA1B8A08}" destId="{CC3946C6-C755-44F3-AA91-A8172334CF72}" srcOrd="0" destOrd="0" presId="urn:microsoft.com/office/officeart/2005/8/layout/lProcess3"/>
    <dgm:cxn modelId="{AA7B331C-89CF-4235-8823-7E450D8DE718}" type="presOf" srcId="{125622F9-EDC4-49A1-B8A4-F80362A76BCA}" destId="{53C01BEB-9843-4B6C-AB24-4F7CB90C5C31}" srcOrd="0" destOrd="0" presId="urn:microsoft.com/office/officeart/2005/8/layout/lProcess3"/>
    <dgm:cxn modelId="{CB9413A1-540B-4DFB-821E-B2CFDF9C54CB}" type="presOf" srcId="{73B36905-950F-4A62-8E69-189AE7590BA4}" destId="{1C9C84AC-4B9E-4FD9-BC87-9D4D26B47EBD}" srcOrd="0" destOrd="0" presId="urn:microsoft.com/office/officeart/2005/8/layout/lProcess3"/>
    <dgm:cxn modelId="{9E69A7D7-FB55-4F45-BBD0-1BECF62A45EA}" srcId="{8D5D388D-0582-4087-9719-A72AAA945717}" destId="{79910500-78F5-4996-9CB2-51E9DA1B8A08}" srcOrd="3" destOrd="0" parTransId="{8875E202-EEB1-4F42-B271-9400BB0324C2}" sibTransId="{EB92FB9A-7229-49B0-A87A-8B9D41A76BCF}"/>
    <dgm:cxn modelId="{40449AB6-0EFD-41D3-844D-3D67B82F84AA}" srcId="{8D5D388D-0582-4087-9719-A72AAA945717}" destId="{73B36905-950F-4A62-8E69-189AE7590BA4}" srcOrd="2" destOrd="0" parTransId="{8E4D843A-B52C-4EE9-B724-6E6E792D89B5}" sibTransId="{0FE9F43C-4FD3-4865-A082-4DBB0FF3EA9F}"/>
    <dgm:cxn modelId="{AE431860-F512-4745-8165-CB8FA21CFDB8}" srcId="{8D5D388D-0582-4087-9719-A72AAA945717}" destId="{125622F9-EDC4-49A1-B8A4-F80362A76BCA}" srcOrd="0" destOrd="0" parTransId="{018A5B6E-BC74-46E4-B9DA-BDA11AA4BB1B}" sibTransId="{F8BD7278-22FD-44FE-A5B5-13EC754F09FC}"/>
    <dgm:cxn modelId="{1FA8F347-E492-4C09-864F-FF5AFAB6B9D5}" type="presOf" srcId="{0CB25704-C8E7-40AD-952D-5FEDAA63AFF9}" destId="{43542EA8-2E1C-45D5-9366-2C88F9396027}" srcOrd="0" destOrd="0" presId="urn:microsoft.com/office/officeart/2005/8/layout/lProcess3"/>
    <dgm:cxn modelId="{2A5944CD-A69F-47E2-99CB-D7C703C0EFE9}" srcId="{8D5D388D-0582-4087-9719-A72AAA945717}" destId="{0CB25704-C8E7-40AD-952D-5FEDAA63AFF9}" srcOrd="1" destOrd="0" parTransId="{730AD74D-4BE5-4EDB-A4F4-F67D25819BFC}" sibTransId="{0665E2AE-340C-4783-88CF-DB002DA69E70}"/>
    <dgm:cxn modelId="{ED3430CE-0465-427D-9B3F-9B6B921FB753}" type="presParOf" srcId="{1B56AD32-FA11-4A6C-AD84-787012C8951D}" destId="{89727022-01A0-4574-8AB1-009B9D588AA3}" srcOrd="0" destOrd="0" presId="urn:microsoft.com/office/officeart/2005/8/layout/lProcess3"/>
    <dgm:cxn modelId="{5BDE7117-7049-44BF-9AB2-5D4E90881687}" type="presParOf" srcId="{89727022-01A0-4574-8AB1-009B9D588AA3}" destId="{53C01BEB-9843-4B6C-AB24-4F7CB90C5C31}" srcOrd="0" destOrd="0" presId="urn:microsoft.com/office/officeart/2005/8/layout/lProcess3"/>
    <dgm:cxn modelId="{85E45CF7-71A5-49C5-AAB1-0FD37E268495}" type="presParOf" srcId="{1B56AD32-FA11-4A6C-AD84-787012C8951D}" destId="{30931976-13F4-4D0F-AC95-7344642A1A6C}" srcOrd="1" destOrd="0" presId="urn:microsoft.com/office/officeart/2005/8/layout/lProcess3"/>
    <dgm:cxn modelId="{26E505CE-E7C1-49D4-B95C-420087F69267}" type="presParOf" srcId="{1B56AD32-FA11-4A6C-AD84-787012C8951D}" destId="{71A849E5-1B24-4958-AF70-38DD96358A8F}" srcOrd="2" destOrd="0" presId="urn:microsoft.com/office/officeart/2005/8/layout/lProcess3"/>
    <dgm:cxn modelId="{E2CDF8A0-17A4-4A94-BA94-4C967144B782}" type="presParOf" srcId="{71A849E5-1B24-4958-AF70-38DD96358A8F}" destId="{43542EA8-2E1C-45D5-9366-2C88F9396027}" srcOrd="0" destOrd="0" presId="urn:microsoft.com/office/officeart/2005/8/layout/lProcess3"/>
    <dgm:cxn modelId="{3E795566-7D6C-4FEE-88AD-9EE70EF3D8CB}" type="presParOf" srcId="{1B56AD32-FA11-4A6C-AD84-787012C8951D}" destId="{2D948E94-0F9F-444B-8BF1-E85A0BA60BA0}" srcOrd="3" destOrd="0" presId="urn:microsoft.com/office/officeart/2005/8/layout/lProcess3"/>
    <dgm:cxn modelId="{85B80853-2ED6-4B90-BF43-20D139B9C128}" type="presParOf" srcId="{1B56AD32-FA11-4A6C-AD84-787012C8951D}" destId="{CC0C9208-7729-4509-9038-342CE2FA88A1}" srcOrd="4" destOrd="0" presId="urn:microsoft.com/office/officeart/2005/8/layout/lProcess3"/>
    <dgm:cxn modelId="{37415305-727D-484E-93D0-359258920A40}" type="presParOf" srcId="{CC0C9208-7729-4509-9038-342CE2FA88A1}" destId="{1C9C84AC-4B9E-4FD9-BC87-9D4D26B47EBD}" srcOrd="0" destOrd="0" presId="urn:microsoft.com/office/officeart/2005/8/layout/lProcess3"/>
    <dgm:cxn modelId="{2D9694DA-E9C1-48E3-8081-505C3902F46F}" type="presParOf" srcId="{1B56AD32-FA11-4A6C-AD84-787012C8951D}" destId="{1C540D52-4C88-41D6-A819-BEADB9D690DF}" srcOrd="5" destOrd="0" presId="urn:microsoft.com/office/officeart/2005/8/layout/lProcess3"/>
    <dgm:cxn modelId="{A08DD632-7064-4A3F-95E8-95C11A489E6B}" type="presParOf" srcId="{1B56AD32-FA11-4A6C-AD84-787012C8951D}" destId="{69CEB610-91A7-4398-AB68-8F22BCEE703C}" srcOrd="6" destOrd="0" presId="urn:microsoft.com/office/officeart/2005/8/layout/lProcess3"/>
    <dgm:cxn modelId="{02013558-C548-4370-AD43-6C4DCEBF8A47}" type="presParOf" srcId="{69CEB610-91A7-4398-AB68-8F22BCEE703C}" destId="{CC3946C6-C755-44F3-AA91-A8172334CF7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5D388D-0582-4087-9719-A72AAA94571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25622F9-EDC4-49A1-B8A4-F80362A76BCA}">
      <dgm:prSet phldrT="[Tekst]" custT="1"/>
      <dgm:spPr/>
      <dgm:t>
        <a:bodyPr/>
        <a:lstStyle/>
        <a:p>
          <a:pPr algn="l"/>
          <a:r>
            <a:rPr lang="pl-PL" sz="2400" dirty="0" smtClean="0"/>
            <a:t>2-krotny wzrost eksportu od akcesji</a:t>
          </a:r>
          <a:endParaRPr lang="pl-PL" sz="2400" dirty="0"/>
        </a:p>
      </dgm:t>
    </dgm:pt>
    <dgm:pt modelId="{018A5B6E-BC74-46E4-B9DA-BDA11AA4BB1B}" type="parTrans" cxnId="{AE431860-F512-4745-8165-CB8FA21CFDB8}">
      <dgm:prSet/>
      <dgm:spPr/>
      <dgm:t>
        <a:bodyPr/>
        <a:lstStyle/>
        <a:p>
          <a:pPr algn="l"/>
          <a:endParaRPr lang="pl-PL" sz="1200"/>
        </a:p>
      </dgm:t>
    </dgm:pt>
    <dgm:pt modelId="{F8BD7278-22FD-44FE-A5B5-13EC754F09FC}" type="sibTrans" cxnId="{AE431860-F512-4745-8165-CB8FA21CFDB8}">
      <dgm:prSet/>
      <dgm:spPr/>
      <dgm:t>
        <a:bodyPr/>
        <a:lstStyle/>
        <a:p>
          <a:pPr algn="l"/>
          <a:endParaRPr lang="pl-PL" sz="1200"/>
        </a:p>
      </dgm:t>
    </dgm:pt>
    <dgm:pt modelId="{0CB25704-C8E7-40AD-952D-5FEDAA63AFF9}">
      <dgm:prSet phldrT="[Tekst]" custT="1"/>
      <dgm:spPr/>
      <dgm:t>
        <a:bodyPr/>
        <a:lstStyle/>
        <a:p>
          <a:pPr algn="l"/>
          <a:r>
            <a:rPr lang="pl-PL" sz="2400" dirty="0" smtClean="0"/>
            <a:t>10-krotny wzrost eksportu 1990-2010</a:t>
          </a:r>
          <a:endParaRPr lang="pl-PL" sz="2400" dirty="0"/>
        </a:p>
      </dgm:t>
    </dgm:pt>
    <dgm:pt modelId="{730AD74D-4BE5-4EDB-A4F4-F67D25819BFC}" type="parTrans" cxnId="{2A5944CD-A69F-47E2-99CB-D7C703C0EFE9}">
      <dgm:prSet/>
      <dgm:spPr/>
      <dgm:t>
        <a:bodyPr/>
        <a:lstStyle/>
        <a:p>
          <a:pPr algn="l"/>
          <a:endParaRPr lang="pl-PL" sz="1200"/>
        </a:p>
      </dgm:t>
    </dgm:pt>
    <dgm:pt modelId="{0665E2AE-340C-4783-88CF-DB002DA69E70}" type="sibTrans" cxnId="{2A5944CD-A69F-47E2-99CB-D7C703C0EFE9}">
      <dgm:prSet/>
      <dgm:spPr/>
      <dgm:t>
        <a:bodyPr/>
        <a:lstStyle/>
        <a:p>
          <a:pPr algn="l"/>
          <a:endParaRPr lang="pl-PL" sz="1200"/>
        </a:p>
      </dgm:t>
    </dgm:pt>
    <dgm:pt modelId="{73B36905-950F-4A62-8E69-189AE7590BA4}">
      <dgm:prSet phldrT="[Tekst]" custT="1"/>
      <dgm:spPr/>
      <dgm:t>
        <a:bodyPr/>
        <a:lstStyle/>
        <a:p>
          <a:pPr algn="l"/>
          <a:r>
            <a:rPr lang="pl-PL" sz="2400" dirty="0" smtClean="0"/>
            <a:t>15-krotny wzrost obrotów handlowych 1990-2010</a:t>
          </a:r>
          <a:endParaRPr lang="pl-PL" sz="2400" dirty="0"/>
        </a:p>
      </dgm:t>
    </dgm:pt>
    <dgm:pt modelId="{8E4D843A-B52C-4EE9-B724-6E6E792D89B5}" type="parTrans" cxnId="{40449AB6-0EFD-41D3-844D-3D67B82F84AA}">
      <dgm:prSet/>
      <dgm:spPr/>
      <dgm:t>
        <a:bodyPr/>
        <a:lstStyle/>
        <a:p>
          <a:pPr algn="l"/>
          <a:endParaRPr lang="pl-PL" sz="1200"/>
        </a:p>
      </dgm:t>
    </dgm:pt>
    <dgm:pt modelId="{0FE9F43C-4FD3-4865-A082-4DBB0FF3EA9F}" type="sibTrans" cxnId="{40449AB6-0EFD-41D3-844D-3D67B82F84AA}">
      <dgm:prSet/>
      <dgm:spPr/>
      <dgm:t>
        <a:bodyPr/>
        <a:lstStyle/>
        <a:p>
          <a:pPr algn="l"/>
          <a:endParaRPr lang="pl-PL" sz="1200"/>
        </a:p>
      </dgm:t>
    </dgm:pt>
    <dgm:pt modelId="{79910500-78F5-4996-9CB2-51E9DA1B8A08}">
      <dgm:prSet phldrT="[Tekst]" custT="1"/>
      <dgm:spPr/>
      <dgm:t>
        <a:bodyPr/>
        <a:lstStyle/>
        <a:p>
          <a:pPr algn="l"/>
          <a:r>
            <a:rPr lang="pl-PL" sz="2400" dirty="0" smtClean="0"/>
            <a:t>60% eksportu to wynik działalności przedsiębiorstw zagranicznych w Polsce</a:t>
          </a:r>
          <a:endParaRPr lang="pl-PL" sz="2400" dirty="0"/>
        </a:p>
      </dgm:t>
    </dgm:pt>
    <dgm:pt modelId="{8875E202-EEB1-4F42-B271-9400BB0324C2}" type="parTrans" cxnId="{9E69A7D7-FB55-4F45-BBD0-1BECF62A45EA}">
      <dgm:prSet/>
      <dgm:spPr/>
      <dgm:t>
        <a:bodyPr/>
        <a:lstStyle/>
        <a:p>
          <a:pPr algn="l"/>
          <a:endParaRPr lang="pl-PL" sz="1200"/>
        </a:p>
      </dgm:t>
    </dgm:pt>
    <dgm:pt modelId="{EB92FB9A-7229-49B0-A87A-8B9D41A76BCF}" type="sibTrans" cxnId="{9E69A7D7-FB55-4F45-BBD0-1BECF62A45EA}">
      <dgm:prSet/>
      <dgm:spPr/>
      <dgm:t>
        <a:bodyPr/>
        <a:lstStyle/>
        <a:p>
          <a:pPr algn="l"/>
          <a:endParaRPr lang="pl-PL" sz="1200"/>
        </a:p>
      </dgm:t>
    </dgm:pt>
    <dgm:pt modelId="{E5744F5A-F071-4197-AA66-28E3F9B186D8}">
      <dgm:prSet phldrT="[Tekst]" custT="1"/>
      <dgm:spPr/>
      <dgm:t>
        <a:bodyPr/>
        <a:lstStyle/>
        <a:p>
          <a:pPr algn="l"/>
          <a:r>
            <a:rPr lang="pl-PL" sz="2400" dirty="0" smtClean="0"/>
            <a:t>135,8 mld EUR – eksport w 2011 </a:t>
          </a:r>
          <a:r>
            <a:rPr lang="pl-PL" sz="2400" dirty="0" err="1" smtClean="0"/>
            <a:t>r</a:t>
          </a:r>
          <a:r>
            <a:rPr lang="pl-PL" sz="2400" dirty="0" smtClean="0"/>
            <a:t>. </a:t>
          </a:r>
          <a:br>
            <a:rPr lang="pl-PL" sz="2400" dirty="0" smtClean="0"/>
          </a:br>
          <a:r>
            <a:rPr lang="pl-PL" sz="2000" dirty="0" smtClean="0"/>
            <a:t>(rekordowy wzrost o 15,4 mld EUR </a:t>
          </a:r>
          <a:r>
            <a:rPr lang="pl-PL" sz="2000" dirty="0" err="1" smtClean="0"/>
            <a:t>rdr</a:t>
          </a:r>
          <a:r>
            <a:rPr lang="pl-PL" sz="2000" dirty="0" smtClean="0"/>
            <a:t>)</a:t>
          </a:r>
          <a:endParaRPr lang="pl-PL" sz="2000" dirty="0"/>
        </a:p>
      </dgm:t>
    </dgm:pt>
    <dgm:pt modelId="{A7C917EB-FB00-4AD5-888D-E696C56352A6}" type="parTrans" cxnId="{728819E0-76EE-43D5-ABA1-CF1416407A9D}">
      <dgm:prSet/>
      <dgm:spPr/>
      <dgm:t>
        <a:bodyPr/>
        <a:lstStyle/>
        <a:p>
          <a:endParaRPr lang="pl-PL" sz="1600"/>
        </a:p>
      </dgm:t>
    </dgm:pt>
    <dgm:pt modelId="{14105C0E-8732-43A5-8F9A-7918D79A257C}" type="sibTrans" cxnId="{728819E0-76EE-43D5-ABA1-CF1416407A9D}">
      <dgm:prSet/>
      <dgm:spPr/>
      <dgm:t>
        <a:bodyPr/>
        <a:lstStyle/>
        <a:p>
          <a:endParaRPr lang="pl-PL" sz="1600"/>
        </a:p>
      </dgm:t>
    </dgm:pt>
    <dgm:pt modelId="{1B56AD32-FA11-4A6C-AD84-787012C8951D}" type="pres">
      <dgm:prSet presAssocID="{8D5D388D-0582-4087-9719-A72AAA94571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89727022-01A0-4574-8AB1-009B9D588AA3}" type="pres">
      <dgm:prSet presAssocID="{125622F9-EDC4-49A1-B8A4-F80362A76BCA}" presName="horFlow" presStyleCnt="0"/>
      <dgm:spPr/>
    </dgm:pt>
    <dgm:pt modelId="{53C01BEB-9843-4B6C-AB24-4F7CB90C5C31}" type="pres">
      <dgm:prSet presAssocID="{125622F9-EDC4-49A1-B8A4-F80362A76BCA}" presName="bigChev" presStyleLbl="node1" presStyleIdx="0" presStyleCnt="5" custScaleX="424881"/>
      <dgm:spPr/>
      <dgm:t>
        <a:bodyPr/>
        <a:lstStyle/>
        <a:p>
          <a:endParaRPr lang="pl-PL"/>
        </a:p>
      </dgm:t>
    </dgm:pt>
    <dgm:pt modelId="{30931976-13F4-4D0F-AC95-7344642A1A6C}" type="pres">
      <dgm:prSet presAssocID="{125622F9-EDC4-49A1-B8A4-F80362A76BCA}" presName="vSp" presStyleCnt="0"/>
      <dgm:spPr/>
    </dgm:pt>
    <dgm:pt modelId="{71A849E5-1B24-4958-AF70-38DD96358A8F}" type="pres">
      <dgm:prSet presAssocID="{0CB25704-C8E7-40AD-952D-5FEDAA63AFF9}" presName="horFlow" presStyleCnt="0"/>
      <dgm:spPr/>
    </dgm:pt>
    <dgm:pt modelId="{43542EA8-2E1C-45D5-9366-2C88F9396027}" type="pres">
      <dgm:prSet presAssocID="{0CB25704-C8E7-40AD-952D-5FEDAA63AFF9}" presName="bigChev" presStyleLbl="node1" presStyleIdx="1" presStyleCnt="5" custScaleX="424881"/>
      <dgm:spPr/>
      <dgm:t>
        <a:bodyPr/>
        <a:lstStyle/>
        <a:p>
          <a:endParaRPr lang="pl-PL"/>
        </a:p>
      </dgm:t>
    </dgm:pt>
    <dgm:pt modelId="{2D948E94-0F9F-444B-8BF1-E85A0BA60BA0}" type="pres">
      <dgm:prSet presAssocID="{0CB25704-C8E7-40AD-952D-5FEDAA63AFF9}" presName="vSp" presStyleCnt="0"/>
      <dgm:spPr/>
    </dgm:pt>
    <dgm:pt modelId="{CC0C9208-7729-4509-9038-342CE2FA88A1}" type="pres">
      <dgm:prSet presAssocID="{73B36905-950F-4A62-8E69-189AE7590BA4}" presName="horFlow" presStyleCnt="0"/>
      <dgm:spPr/>
    </dgm:pt>
    <dgm:pt modelId="{1C9C84AC-4B9E-4FD9-BC87-9D4D26B47EBD}" type="pres">
      <dgm:prSet presAssocID="{73B36905-950F-4A62-8E69-189AE7590BA4}" presName="bigChev" presStyleLbl="node1" presStyleIdx="2" presStyleCnt="5" custScaleX="424881"/>
      <dgm:spPr/>
      <dgm:t>
        <a:bodyPr/>
        <a:lstStyle/>
        <a:p>
          <a:endParaRPr lang="pl-PL"/>
        </a:p>
      </dgm:t>
    </dgm:pt>
    <dgm:pt modelId="{1C540D52-4C88-41D6-A819-BEADB9D690DF}" type="pres">
      <dgm:prSet presAssocID="{73B36905-950F-4A62-8E69-189AE7590BA4}" presName="vSp" presStyleCnt="0"/>
      <dgm:spPr/>
    </dgm:pt>
    <dgm:pt modelId="{B5B698E6-5ABF-4092-919B-75AB90531A29}" type="pres">
      <dgm:prSet presAssocID="{E5744F5A-F071-4197-AA66-28E3F9B186D8}" presName="horFlow" presStyleCnt="0"/>
      <dgm:spPr/>
    </dgm:pt>
    <dgm:pt modelId="{C66F227E-2294-441F-B6A1-2241C71FAE51}" type="pres">
      <dgm:prSet presAssocID="{E5744F5A-F071-4197-AA66-28E3F9B186D8}" presName="bigChev" presStyleLbl="node1" presStyleIdx="3" presStyleCnt="5" custScaleX="424881"/>
      <dgm:spPr/>
      <dgm:t>
        <a:bodyPr/>
        <a:lstStyle/>
        <a:p>
          <a:endParaRPr lang="pl-PL"/>
        </a:p>
      </dgm:t>
    </dgm:pt>
    <dgm:pt modelId="{908A2FF7-5CA1-4C7C-990B-99F1F03A296A}" type="pres">
      <dgm:prSet presAssocID="{E5744F5A-F071-4197-AA66-28E3F9B186D8}" presName="vSp" presStyleCnt="0"/>
      <dgm:spPr/>
    </dgm:pt>
    <dgm:pt modelId="{69CEB610-91A7-4398-AB68-8F22BCEE703C}" type="pres">
      <dgm:prSet presAssocID="{79910500-78F5-4996-9CB2-51E9DA1B8A08}" presName="horFlow" presStyleCnt="0"/>
      <dgm:spPr/>
    </dgm:pt>
    <dgm:pt modelId="{CC3946C6-C755-44F3-AA91-A8172334CF72}" type="pres">
      <dgm:prSet presAssocID="{79910500-78F5-4996-9CB2-51E9DA1B8A08}" presName="bigChev" presStyleLbl="node1" presStyleIdx="4" presStyleCnt="5" custScaleX="424881"/>
      <dgm:spPr/>
      <dgm:t>
        <a:bodyPr/>
        <a:lstStyle/>
        <a:p>
          <a:endParaRPr lang="pl-PL"/>
        </a:p>
      </dgm:t>
    </dgm:pt>
  </dgm:ptLst>
  <dgm:cxnLst>
    <dgm:cxn modelId="{728819E0-76EE-43D5-ABA1-CF1416407A9D}" srcId="{8D5D388D-0582-4087-9719-A72AAA945717}" destId="{E5744F5A-F071-4197-AA66-28E3F9B186D8}" srcOrd="3" destOrd="0" parTransId="{A7C917EB-FB00-4AD5-888D-E696C56352A6}" sibTransId="{14105C0E-8732-43A5-8F9A-7918D79A257C}"/>
    <dgm:cxn modelId="{4365E170-6E44-404A-A344-39C37A50C8C7}" type="presOf" srcId="{E5744F5A-F071-4197-AA66-28E3F9B186D8}" destId="{C66F227E-2294-441F-B6A1-2241C71FAE51}" srcOrd="0" destOrd="0" presId="urn:microsoft.com/office/officeart/2005/8/layout/lProcess3"/>
    <dgm:cxn modelId="{E444EC0B-8795-429E-AB93-19C874D9D982}" type="presOf" srcId="{73B36905-950F-4A62-8E69-189AE7590BA4}" destId="{1C9C84AC-4B9E-4FD9-BC87-9D4D26B47EBD}" srcOrd="0" destOrd="0" presId="urn:microsoft.com/office/officeart/2005/8/layout/lProcess3"/>
    <dgm:cxn modelId="{730E9E23-38B6-44B6-B0C6-911AFA882D79}" type="presOf" srcId="{8D5D388D-0582-4087-9719-A72AAA945717}" destId="{1B56AD32-FA11-4A6C-AD84-787012C8951D}" srcOrd="0" destOrd="0" presId="urn:microsoft.com/office/officeart/2005/8/layout/lProcess3"/>
    <dgm:cxn modelId="{9E69A7D7-FB55-4F45-BBD0-1BECF62A45EA}" srcId="{8D5D388D-0582-4087-9719-A72AAA945717}" destId="{79910500-78F5-4996-9CB2-51E9DA1B8A08}" srcOrd="4" destOrd="0" parTransId="{8875E202-EEB1-4F42-B271-9400BB0324C2}" sibTransId="{EB92FB9A-7229-49B0-A87A-8B9D41A76BCF}"/>
    <dgm:cxn modelId="{40449AB6-0EFD-41D3-844D-3D67B82F84AA}" srcId="{8D5D388D-0582-4087-9719-A72AAA945717}" destId="{73B36905-950F-4A62-8E69-189AE7590BA4}" srcOrd="2" destOrd="0" parTransId="{8E4D843A-B52C-4EE9-B724-6E6E792D89B5}" sibTransId="{0FE9F43C-4FD3-4865-A082-4DBB0FF3EA9F}"/>
    <dgm:cxn modelId="{1B1E053E-59E9-4E4A-8B77-3AD8DF79BE03}" type="presOf" srcId="{125622F9-EDC4-49A1-B8A4-F80362A76BCA}" destId="{53C01BEB-9843-4B6C-AB24-4F7CB90C5C31}" srcOrd="0" destOrd="0" presId="urn:microsoft.com/office/officeart/2005/8/layout/lProcess3"/>
    <dgm:cxn modelId="{AE431860-F512-4745-8165-CB8FA21CFDB8}" srcId="{8D5D388D-0582-4087-9719-A72AAA945717}" destId="{125622F9-EDC4-49A1-B8A4-F80362A76BCA}" srcOrd="0" destOrd="0" parTransId="{018A5B6E-BC74-46E4-B9DA-BDA11AA4BB1B}" sibTransId="{F8BD7278-22FD-44FE-A5B5-13EC754F09FC}"/>
    <dgm:cxn modelId="{BE05300D-A4E9-4691-B520-D3ED41C013AA}" type="presOf" srcId="{0CB25704-C8E7-40AD-952D-5FEDAA63AFF9}" destId="{43542EA8-2E1C-45D5-9366-2C88F9396027}" srcOrd="0" destOrd="0" presId="urn:microsoft.com/office/officeart/2005/8/layout/lProcess3"/>
    <dgm:cxn modelId="{2A5944CD-A69F-47E2-99CB-D7C703C0EFE9}" srcId="{8D5D388D-0582-4087-9719-A72AAA945717}" destId="{0CB25704-C8E7-40AD-952D-5FEDAA63AFF9}" srcOrd="1" destOrd="0" parTransId="{730AD74D-4BE5-4EDB-A4F4-F67D25819BFC}" sibTransId="{0665E2AE-340C-4783-88CF-DB002DA69E70}"/>
    <dgm:cxn modelId="{EF19708A-7663-421A-891F-C818B2914A35}" type="presOf" srcId="{79910500-78F5-4996-9CB2-51E9DA1B8A08}" destId="{CC3946C6-C755-44F3-AA91-A8172334CF72}" srcOrd="0" destOrd="0" presId="urn:microsoft.com/office/officeart/2005/8/layout/lProcess3"/>
    <dgm:cxn modelId="{026B6C12-F435-47DB-9393-833B604FCA27}" type="presParOf" srcId="{1B56AD32-FA11-4A6C-AD84-787012C8951D}" destId="{89727022-01A0-4574-8AB1-009B9D588AA3}" srcOrd="0" destOrd="0" presId="urn:microsoft.com/office/officeart/2005/8/layout/lProcess3"/>
    <dgm:cxn modelId="{58870809-4A5A-4964-BCB9-1EA3440F807A}" type="presParOf" srcId="{89727022-01A0-4574-8AB1-009B9D588AA3}" destId="{53C01BEB-9843-4B6C-AB24-4F7CB90C5C31}" srcOrd="0" destOrd="0" presId="urn:microsoft.com/office/officeart/2005/8/layout/lProcess3"/>
    <dgm:cxn modelId="{0B9C0D2F-058E-47B1-BF72-5DC2905ACD27}" type="presParOf" srcId="{1B56AD32-FA11-4A6C-AD84-787012C8951D}" destId="{30931976-13F4-4D0F-AC95-7344642A1A6C}" srcOrd="1" destOrd="0" presId="urn:microsoft.com/office/officeart/2005/8/layout/lProcess3"/>
    <dgm:cxn modelId="{8869C745-31A3-4298-8D24-6B3C670AEDAF}" type="presParOf" srcId="{1B56AD32-FA11-4A6C-AD84-787012C8951D}" destId="{71A849E5-1B24-4958-AF70-38DD96358A8F}" srcOrd="2" destOrd="0" presId="urn:microsoft.com/office/officeart/2005/8/layout/lProcess3"/>
    <dgm:cxn modelId="{8B842C42-25CE-466C-AEDB-9F593ECD852A}" type="presParOf" srcId="{71A849E5-1B24-4958-AF70-38DD96358A8F}" destId="{43542EA8-2E1C-45D5-9366-2C88F9396027}" srcOrd="0" destOrd="0" presId="urn:microsoft.com/office/officeart/2005/8/layout/lProcess3"/>
    <dgm:cxn modelId="{1A07EE13-3366-4173-9C9E-9EB59265053B}" type="presParOf" srcId="{1B56AD32-FA11-4A6C-AD84-787012C8951D}" destId="{2D948E94-0F9F-444B-8BF1-E85A0BA60BA0}" srcOrd="3" destOrd="0" presId="urn:microsoft.com/office/officeart/2005/8/layout/lProcess3"/>
    <dgm:cxn modelId="{667C0401-500F-4B2C-8DB6-318EF9168DAA}" type="presParOf" srcId="{1B56AD32-FA11-4A6C-AD84-787012C8951D}" destId="{CC0C9208-7729-4509-9038-342CE2FA88A1}" srcOrd="4" destOrd="0" presId="urn:microsoft.com/office/officeart/2005/8/layout/lProcess3"/>
    <dgm:cxn modelId="{A06E18D3-3F1E-43EE-8958-3481B26D9289}" type="presParOf" srcId="{CC0C9208-7729-4509-9038-342CE2FA88A1}" destId="{1C9C84AC-4B9E-4FD9-BC87-9D4D26B47EBD}" srcOrd="0" destOrd="0" presId="urn:microsoft.com/office/officeart/2005/8/layout/lProcess3"/>
    <dgm:cxn modelId="{E424449E-BB2C-4FEF-A213-F85521B25396}" type="presParOf" srcId="{1B56AD32-FA11-4A6C-AD84-787012C8951D}" destId="{1C540D52-4C88-41D6-A819-BEADB9D690DF}" srcOrd="5" destOrd="0" presId="urn:microsoft.com/office/officeart/2005/8/layout/lProcess3"/>
    <dgm:cxn modelId="{F1481289-3611-4ADC-B8E2-614D6A493D30}" type="presParOf" srcId="{1B56AD32-FA11-4A6C-AD84-787012C8951D}" destId="{B5B698E6-5ABF-4092-919B-75AB90531A29}" srcOrd="6" destOrd="0" presId="urn:microsoft.com/office/officeart/2005/8/layout/lProcess3"/>
    <dgm:cxn modelId="{862CCBB3-B2E8-4B99-9407-7F218C68EAA3}" type="presParOf" srcId="{B5B698E6-5ABF-4092-919B-75AB90531A29}" destId="{C66F227E-2294-441F-B6A1-2241C71FAE51}" srcOrd="0" destOrd="0" presId="urn:microsoft.com/office/officeart/2005/8/layout/lProcess3"/>
    <dgm:cxn modelId="{C98ABEC7-C74F-4142-9DA5-9A6A78DA164F}" type="presParOf" srcId="{1B56AD32-FA11-4A6C-AD84-787012C8951D}" destId="{908A2FF7-5CA1-4C7C-990B-99F1F03A296A}" srcOrd="7" destOrd="0" presId="urn:microsoft.com/office/officeart/2005/8/layout/lProcess3"/>
    <dgm:cxn modelId="{56F31FEA-D4DA-4ABD-B7F1-22E1250F2505}" type="presParOf" srcId="{1B56AD32-FA11-4A6C-AD84-787012C8951D}" destId="{69CEB610-91A7-4398-AB68-8F22BCEE703C}" srcOrd="8" destOrd="0" presId="urn:microsoft.com/office/officeart/2005/8/layout/lProcess3"/>
    <dgm:cxn modelId="{6BB97BAA-C7EE-4DD0-877A-7B0D00141028}" type="presParOf" srcId="{69CEB610-91A7-4398-AB68-8F22BCEE703C}" destId="{CC3946C6-C755-44F3-AA91-A8172334CF7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5D388D-0582-4087-9719-A72AAA94571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25622F9-EDC4-49A1-B8A4-F80362A76BCA}">
      <dgm:prSet phldrT="[Tekst]" custT="1"/>
      <dgm:spPr/>
      <dgm:t>
        <a:bodyPr/>
        <a:lstStyle/>
        <a:p>
          <a:pPr algn="l"/>
          <a:r>
            <a:rPr lang="pl-PL" sz="2400" dirty="0" smtClean="0"/>
            <a:t>2011: napływ FDI 9,9 mld EUR </a:t>
          </a:r>
          <a:br>
            <a:rPr lang="pl-PL" sz="2400" dirty="0" smtClean="0"/>
          </a:br>
          <a:r>
            <a:rPr lang="pl-PL" sz="2000" dirty="0" smtClean="0"/>
            <a:t>(+47% </a:t>
          </a:r>
          <a:r>
            <a:rPr lang="pl-PL" sz="2000" dirty="0" err="1" smtClean="0"/>
            <a:t>rdr</a:t>
          </a:r>
          <a:r>
            <a:rPr lang="pl-PL" sz="2000" dirty="0" smtClean="0"/>
            <a:t>)</a:t>
          </a:r>
          <a:endParaRPr lang="pl-PL" sz="2400" dirty="0"/>
        </a:p>
      </dgm:t>
    </dgm:pt>
    <dgm:pt modelId="{018A5B6E-BC74-46E4-B9DA-BDA11AA4BB1B}" type="parTrans" cxnId="{AE431860-F512-4745-8165-CB8FA21CFDB8}">
      <dgm:prSet/>
      <dgm:spPr/>
      <dgm:t>
        <a:bodyPr/>
        <a:lstStyle/>
        <a:p>
          <a:pPr algn="l"/>
          <a:endParaRPr lang="pl-PL" sz="1400"/>
        </a:p>
      </dgm:t>
    </dgm:pt>
    <dgm:pt modelId="{F8BD7278-22FD-44FE-A5B5-13EC754F09FC}" type="sibTrans" cxnId="{AE431860-F512-4745-8165-CB8FA21CFDB8}">
      <dgm:prSet/>
      <dgm:spPr/>
      <dgm:t>
        <a:bodyPr/>
        <a:lstStyle/>
        <a:p>
          <a:pPr algn="l"/>
          <a:endParaRPr lang="pl-PL" sz="1400"/>
        </a:p>
      </dgm:t>
    </dgm:pt>
    <dgm:pt modelId="{0CB25704-C8E7-40AD-952D-5FEDAA63AFF9}">
      <dgm:prSet phldrT="[Tekst]" custT="1"/>
      <dgm:spPr/>
      <dgm:t>
        <a:bodyPr/>
        <a:lstStyle/>
        <a:p>
          <a:pPr algn="l"/>
          <a:r>
            <a:rPr lang="pl-PL" sz="2400" dirty="0" smtClean="0"/>
            <a:t>2010: napływ FDI 6,7 mld EUR </a:t>
          </a:r>
          <a:br>
            <a:rPr lang="pl-PL" sz="2400" dirty="0" smtClean="0"/>
          </a:br>
          <a:r>
            <a:rPr lang="pl-PL" sz="2000" dirty="0" smtClean="0"/>
            <a:t>(12 </a:t>
          </a:r>
          <a:r>
            <a:rPr lang="pl-PL" sz="2000" dirty="0" smtClean="0"/>
            <a:t>366 nowych miejsc </a:t>
          </a:r>
          <a:r>
            <a:rPr lang="pl-PL" sz="2000" dirty="0" smtClean="0"/>
            <a:t>pracy – 3. miejsce w UE)</a:t>
          </a:r>
          <a:endParaRPr lang="pl-PL" sz="2400" dirty="0"/>
        </a:p>
      </dgm:t>
    </dgm:pt>
    <dgm:pt modelId="{730AD74D-4BE5-4EDB-A4F4-F67D25819BFC}" type="parTrans" cxnId="{2A5944CD-A69F-47E2-99CB-D7C703C0EFE9}">
      <dgm:prSet/>
      <dgm:spPr/>
      <dgm:t>
        <a:bodyPr/>
        <a:lstStyle/>
        <a:p>
          <a:pPr algn="l"/>
          <a:endParaRPr lang="pl-PL" sz="1400"/>
        </a:p>
      </dgm:t>
    </dgm:pt>
    <dgm:pt modelId="{0665E2AE-340C-4783-88CF-DB002DA69E70}" type="sibTrans" cxnId="{2A5944CD-A69F-47E2-99CB-D7C703C0EFE9}">
      <dgm:prSet/>
      <dgm:spPr/>
      <dgm:t>
        <a:bodyPr/>
        <a:lstStyle/>
        <a:p>
          <a:pPr algn="l"/>
          <a:endParaRPr lang="pl-PL" sz="1400"/>
        </a:p>
      </dgm:t>
    </dgm:pt>
    <dgm:pt modelId="{73B36905-950F-4A62-8E69-189AE7590BA4}">
      <dgm:prSet phldrT="[Tekst]" custT="1"/>
      <dgm:spPr/>
      <dgm:t>
        <a:bodyPr/>
        <a:lstStyle/>
        <a:p>
          <a:pPr algn="l"/>
          <a:r>
            <a:rPr lang="pl-PL" sz="2400" dirty="0" smtClean="0"/>
            <a:t>110</a:t>
          </a:r>
          <a:r>
            <a:rPr lang="pl-PL" sz="2400" baseline="0" dirty="0" smtClean="0"/>
            <a:t> mld EUR inwestycji zagranicznych 1990-2010  </a:t>
          </a:r>
          <a:endParaRPr lang="pl-PL" sz="2400" dirty="0"/>
        </a:p>
      </dgm:t>
    </dgm:pt>
    <dgm:pt modelId="{8E4D843A-B52C-4EE9-B724-6E6E792D89B5}" type="parTrans" cxnId="{40449AB6-0EFD-41D3-844D-3D67B82F84AA}">
      <dgm:prSet/>
      <dgm:spPr/>
      <dgm:t>
        <a:bodyPr/>
        <a:lstStyle/>
        <a:p>
          <a:pPr algn="l"/>
          <a:endParaRPr lang="pl-PL" sz="1400"/>
        </a:p>
      </dgm:t>
    </dgm:pt>
    <dgm:pt modelId="{0FE9F43C-4FD3-4865-A082-4DBB0FF3EA9F}" type="sibTrans" cxnId="{40449AB6-0EFD-41D3-844D-3D67B82F84AA}">
      <dgm:prSet/>
      <dgm:spPr/>
      <dgm:t>
        <a:bodyPr/>
        <a:lstStyle/>
        <a:p>
          <a:pPr algn="l"/>
          <a:endParaRPr lang="pl-PL" sz="1400"/>
        </a:p>
      </dgm:t>
    </dgm:pt>
    <dgm:pt modelId="{79910500-78F5-4996-9CB2-51E9DA1B8A08}">
      <dgm:prSet phldrT="[Tekst]" custT="1"/>
      <dgm:spPr/>
      <dgm:t>
        <a:bodyPr/>
        <a:lstStyle/>
        <a:p>
          <a:pPr algn="l"/>
          <a:r>
            <a:rPr lang="pl-PL" sz="2400" dirty="0" smtClean="0"/>
            <a:t>6. miejsce w </a:t>
          </a:r>
          <a:r>
            <a:rPr lang="pl-PL" sz="2400" dirty="0" err="1" smtClean="0"/>
            <a:t>World</a:t>
          </a:r>
          <a:r>
            <a:rPr lang="pl-PL" sz="2400" dirty="0" smtClean="0"/>
            <a:t> Investment Report UNCTAD</a:t>
          </a:r>
          <a:endParaRPr lang="pl-PL" sz="2400" dirty="0"/>
        </a:p>
      </dgm:t>
    </dgm:pt>
    <dgm:pt modelId="{8875E202-EEB1-4F42-B271-9400BB0324C2}" type="parTrans" cxnId="{9E69A7D7-FB55-4F45-BBD0-1BECF62A45EA}">
      <dgm:prSet/>
      <dgm:spPr/>
      <dgm:t>
        <a:bodyPr/>
        <a:lstStyle/>
        <a:p>
          <a:pPr algn="l"/>
          <a:endParaRPr lang="pl-PL" sz="1400"/>
        </a:p>
      </dgm:t>
    </dgm:pt>
    <dgm:pt modelId="{EB92FB9A-7229-49B0-A87A-8B9D41A76BCF}" type="sibTrans" cxnId="{9E69A7D7-FB55-4F45-BBD0-1BECF62A45EA}">
      <dgm:prSet/>
      <dgm:spPr/>
      <dgm:t>
        <a:bodyPr/>
        <a:lstStyle/>
        <a:p>
          <a:pPr algn="l"/>
          <a:endParaRPr lang="pl-PL" sz="1400"/>
        </a:p>
      </dgm:t>
    </dgm:pt>
    <dgm:pt modelId="{E5744F5A-F071-4197-AA66-28E3F9B186D8}">
      <dgm:prSet phldrT="[Tekst]" custT="1"/>
      <dgm:spPr/>
      <dgm:t>
        <a:bodyPr/>
        <a:lstStyle/>
        <a:p>
          <a:pPr algn="l"/>
          <a:r>
            <a:rPr lang="pl-PL" sz="2400" dirty="0" smtClean="0"/>
            <a:t>UNCTAD: 6-krotny wzrost wartości polskich FDI 2005-2010   </a:t>
          </a:r>
          <a:endParaRPr lang="pl-PL" sz="2400" dirty="0"/>
        </a:p>
      </dgm:t>
    </dgm:pt>
    <dgm:pt modelId="{A7C917EB-FB00-4AD5-888D-E696C56352A6}" type="parTrans" cxnId="{728819E0-76EE-43D5-ABA1-CF1416407A9D}">
      <dgm:prSet/>
      <dgm:spPr/>
      <dgm:t>
        <a:bodyPr/>
        <a:lstStyle/>
        <a:p>
          <a:endParaRPr lang="pl-PL"/>
        </a:p>
      </dgm:t>
    </dgm:pt>
    <dgm:pt modelId="{14105C0E-8732-43A5-8F9A-7918D79A257C}" type="sibTrans" cxnId="{728819E0-76EE-43D5-ABA1-CF1416407A9D}">
      <dgm:prSet/>
      <dgm:spPr/>
      <dgm:t>
        <a:bodyPr/>
        <a:lstStyle/>
        <a:p>
          <a:endParaRPr lang="pl-PL"/>
        </a:p>
      </dgm:t>
    </dgm:pt>
    <dgm:pt modelId="{1B56AD32-FA11-4A6C-AD84-787012C8951D}" type="pres">
      <dgm:prSet presAssocID="{8D5D388D-0582-4087-9719-A72AAA94571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89727022-01A0-4574-8AB1-009B9D588AA3}" type="pres">
      <dgm:prSet presAssocID="{125622F9-EDC4-49A1-B8A4-F80362A76BCA}" presName="horFlow" presStyleCnt="0"/>
      <dgm:spPr/>
    </dgm:pt>
    <dgm:pt modelId="{53C01BEB-9843-4B6C-AB24-4F7CB90C5C31}" type="pres">
      <dgm:prSet presAssocID="{125622F9-EDC4-49A1-B8A4-F80362A76BCA}" presName="bigChev" presStyleLbl="node1" presStyleIdx="0" presStyleCnt="5" custScaleX="424881"/>
      <dgm:spPr/>
      <dgm:t>
        <a:bodyPr/>
        <a:lstStyle/>
        <a:p>
          <a:endParaRPr lang="pl-PL"/>
        </a:p>
      </dgm:t>
    </dgm:pt>
    <dgm:pt modelId="{30931976-13F4-4D0F-AC95-7344642A1A6C}" type="pres">
      <dgm:prSet presAssocID="{125622F9-EDC4-49A1-B8A4-F80362A76BCA}" presName="vSp" presStyleCnt="0"/>
      <dgm:spPr/>
    </dgm:pt>
    <dgm:pt modelId="{71A849E5-1B24-4958-AF70-38DD96358A8F}" type="pres">
      <dgm:prSet presAssocID="{0CB25704-C8E7-40AD-952D-5FEDAA63AFF9}" presName="horFlow" presStyleCnt="0"/>
      <dgm:spPr/>
    </dgm:pt>
    <dgm:pt modelId="{43542EA8-2E1C-45D5-9366-2C88F9396027}" type="pres">
      <dgm:prSet presAssocID="{0CB25704-C8E7-40AD-952D-5FEDAA63AFF9}" presName="bigChev" presStyleLbl="node1" presStyleIdx="1" presStyleCnt="5" custScaleX="424881"/>
      <dgm:spPr/>
      <dgm:t>
        <a:bodyPr/>
        <a:lstStyle/>
        <a:p>
          <a:endParaRPr lang="pl-PL"/>
        </a:p>
      </dgm:t>
    </dgm:pt>
    <dgm:pt modelId="{2D948E94-0F9F-444B-8BF1-E85A0BA60BA0}" type="pres">
      <dgm:prSet presAssocID="{0CB25704-C8E7-40AD-952D-5FEDAA63AFF9}" presName="vSp" presStyleCnt="0"/>
      <dgm:spPr/>
    </dgm:pt>
    <dgm:pt modelId="{CC0C9208-7729-4509-9038-342CE2FA88A1}" type="pres">
      <dgm:prSet presAssocID="{73B36905-950F-4A62-8E69-189AE7590BA4}" presName="horFlow" presStyleCnt="0"/>
      <dgm:spPr/>
    </dgm:pt>
    <dgm:pt modelId="{1C9C84AC-4B9E-4FD9-BC87-9D4D26B47EBD}" type="pres">
      <dgm:prSet presAssocID="{73B36905-950F-4A62-8E69-189AE7590BA4}" presName="bigChev" presStyleLbl="node1" presStyleIdx="2" presStyleCnt="5" custScaleX="424881"/>
      <dgm:spPr/>
      <dgm:t>
        <a:bodyPr/>
        <a:lstStyle/>
        <a:p>
          <a:endParaRPr lang="pl-PL"/>
        </a:p>
      </dgm:t>
    </dgm:pt>
    <dgm:pt modelId="{1C540D52-4C88-41D6-A819-BEADB9D690DF}" type="pres">
      <dgm:prSet presAssocID="{73B36905-950F-4A62-8E69-189AE7590BA4}" presName="vSp" presStyleCnt="0"/>
      <dgm:spPr/>
    </dgm:pt>
    <dgm:pt modelId="{B5B698E6-5ABF-4092-919B-75AB90531A29}" type="pres">
      <dgm:prSet presAssocID="{E5744F5A-F071-4197-AA66-28E3F9B186D8}" presName="horFlow" presStyleCnt="0"/>
      <dgm:spPr/>
    </dgm:pt>
    <dgm:pt modelId="{C66F227E-2294-441F-B6A1-2241C71FAE51}" type="pres">
      <dgm:prSet presAssocID="{E5744F5A-F071-4197-AA66-28E3F9B186D8}" presName="bigChev" presStyleLbl="node1" presStyleIdx="3" presStyleCnt="5" custScaleX="424881"/>
      <dgm:spPr/>
      <dgm:t>
        <a:bodyPr/>
        <a:lstStyle/>
        <a:p>
          <a:endParaRPr lang="pl-PL"/>
        </a:p>
      </dgm:t>
    </dgm:pt>
    <dgm:pt modelId="{908A2FF7-5CA1-4C7C-990B-99F1F03A296A}" type="pres">
      <dgm:prSet presAssocID="{E5744F5A-F071-4197-AA66-28E3F9B186D8}" presName="vSp" presStyleCnt="0"/>
      <dgm:spPr/>
    </dgm:pt>
    <dgm:pt modelId="{69CEB610-91A7-4398-AB68-8F22BCEE703C}" type="pres">
      <dgm:prSet presAssocID="{79910500-78F5-4996-9CB2-51E9DA1B8A08}" presName="horFlow" presStyleCnt="0"/>
      <dgm:spPr/>
    </dgm:pt>
    <dgm:pt modelId="{CC3946C6-C755-44F3-AA91-A8172334CF72}" type="pres">
      <dgm:prSet presAssocID="{79910500-78F5-4996-9CB2-51E9DA1B8A08}" presName="bigChev" presStyleLbl="node1" presStyleIdx="4" presStyleCnt="5" custScaleX="424881"/>
      <dgm:spPr/>
      <dgm:t>
        <a:bodyPr/>
        <a:lstStyle/>
        <a:p>
          <a:endParaRPr lang="pl-PL"/>
        </a:p>
      </dgm:t>
    </dgm:pt>
  </dgm:ptLst>
  <dgm:cxnLst>
    <dgm:cxn modelId="{26B9C483-332B-4EE6-A3A6-6BF2D9C83426}" type="presOf" srcId="{8D5D388D-0582-4087-9719-A72AAA945717}" destId="{1B56AD32-FA11-4A6C-AD84-787012C8951D}" srcOrd="0" destOrd="0" presId="urn:microsoft.com/office/officeart/2005/8/layout/lProcess3"/>
    <dgm:cxn modelId="{2A5944CD-A69F-47E2-99CB-D7C703C0EFE9}" srcId="{8D5D388D-0582-4087-9719-A72AAA945717}" destId="{0CB25704-C8E7-40AD-952D-5FEDAA63AFF9}" srcOrd="1" destOrd="0" parTransId="{730AD74D-4BE5-4EDB-A4F4-F67D25819BFC}" sibTransId="{0665E2AE-340C-4783-88CF-DB002DA69E70}"/>
    <dgm:cxn modelId="{4DFDB2E3-C90B-4B94-B3A9-8924B458A394}" type="presOf" srcId="{0CB25704-C8E7-40AD-952D-5FEDAA63AFF9}" destId="{43542EA8-2E1C-45D5-9366-2C88F9396027}" srcOrd="0" destOrd="0" presId="urn:microsoft.com/office/officeart/2005/8/layout/lProcess3"/>
    <dgm:cxn modelId="{FF42A072-E0A9-4CB7-AA6C-B8ACAB23B5FC}" type="presOf" srcId="{73B36905-950F-4A62-8E69-189AE7590BA4}" destId="{1C9C84AC-4B9E-4FD9-BC87-9D4D26B47EBD}" srcOrd="0" destOrd="0" presId="urn:microsoft.com/office/officeart/2005/8/layout/lProcess3"/>
    <dgm:cxn modelId="{AE431860-F512-4745-8165-CB8FA21CFDB8}" srcId="{8D5D388D-0582-4087-9719-A72AAA945717}" destId="{125622F9-EDC4-49A1-B8A4-F80362A76BCA}" srcOrd="0" destOrd="0" parTransId="{018A5B6E-BC74-46E4-B9DA-BDA11AA4BB1B}" sibTransId="{F8BD7278-22FD-44FE-A5B5-13EC754F09FC}"/>
    <dgm:cxn modelId="{00048B7E-A659-4178-8836-59D30DE8E128}" type="presOf" srcId="{79910500-78F5-4996-9CB2-51E9DA1B8A08}" destId="{CC3946C6-C755-44F3-AA91-A8172334CF72}" srcOrd="0" destOrd="0" presId="urn:microsoft.com/office/officeart/2005/8/layout/lProcess3"/>
    <dgm:cxn modelId="{9E69A7D7-FB55-4F45-BBD0-1BECF62A45EA}" srcId="{8D5D388D-0582-4087-9719-A72AAA945717}" destId="{79910500-78F5-4996-9CB2-51E9DA1B8A08}" srcOrd="4" destOrd="0" parTransId="{8875E202-EEB1-4F42-B271-9400BB0324C2}" sibTransId="{EB92FB9A-7229-49B0-A87A-8B9D41A76BCF}"/>
    <dgm:cxn modelId="{728819E0-76EE-43D5-ABA1-CF1416407A9D}" srcId="{8D5D388D-0582-4087-9719-A72AAA945717}" destId="{E5744F5A-F071-4197-AA66-28E3F9B186D8}" srcOrd="3" destOrd="0" parTransId="{A7C917EB-FB00-4AD5-888D-E696C56352A6}" sibTransId="{14105C0E-8732-43A5-8F9A-7918D79A257C}"/>
    <dgm:cxn modelId="{40449AB6-0EFD-41D3-844D-3D67B82F84AA}" srcId="{8D5D388D-0582-4087-9719-A72AAA945717}" destId="{73B36905-950F-4A62-8E69-189AE7590BA4}" srcOrd="2" destOrd="0" parTransId="{8E4D843A-B52C-4EE9-B724-6E6E792D89B5}" sibTransId="{0FE9F43C-4FD3-4865-A082-4DBB0FF3EA9F}"/>
    <dgm:cxn modelId="{FD75A542-E871-4D42-892A-B09D16795D35}" type="presOf" srcId="{E5744F5A-F071-4197-AA66-28E3F9B186D8}" destId="{C66F227E-2294-441F-B6A1-2241C71FAE51}" srcOrd="0" destOrd="0" presId="urn:microsoft.com/office/officeart/2005/8/layout/lProcess3"/>
    <dgm:cxn modelId="{9C406B4E-BD7F-45E3-BB00-E78AA5B62F8C}" type="presOf" srcId="{125622F9-EDC4-49A1-B8A4-F80362A76BCA}" destId="{53C01BEB-9843-4B6C-AB24-4F7CB90C5C31}" srcOrd="0" destOrd="0" presId="urn:microsoft.com/office/officeart/2005/8/layout/lProcess3"/>
    <dgm:cxn modelId="{3C696F3A-B0EF-40DF-B565-7B52FCA4E078}" type="presParOf" srcId="{1B56AD32-FA11-4A6C-AD84-787012C8951D}" destId="{89727022-01A0-4574-8AB1-009B9D588AA3}" srcOrd="0" destOrd="0" presId="urn:microsoft.com/office/officeart/2005/8/layout/lProcess3"/>
    <dgm:cxn modelId="{861FEA28-EFAB-4F38-85DC-7B460FEAE729}" type="presParOf" srcId="{89727022-01A0-4574-8AB1-009B9D588AA3}" destId="{53C01BEB-9843-4B6C-AB24-4F7CB90C5C31}" srcOrd="0" destOrd="0" presId="urn:microsoft.com/office/officeart/2005/8/layout/lProcess3"/>
    <dgm:cxn modelId="{24DFF8D7-A0F6-4057-A90C-871649F0277E}" type="presParOf" srcId="{1B56AD32-FA11-4A6C-AD84-787012C8951D}" destId="{30931976-13F4-4D0F-AC95-7344642A1A6C}" srcOrd="1" destOrd="0" presId="urn:microsoft.com/office/officeart/2005/8/layout/lProcess3"/>
    <dgm:cxn modelId="{64A453FA-D69C-4AB6-88AA-9BE29610B587}" type="presParOf" srcId="{1B56AD32-FA11-4A6C-AD84-787012C8951D}" destId="{71A849E5-1B24-4958-AF70-38DD96358A8F}" srcOrd="2" destOrd="0" presId="urn:microsoft.com/office/officeart/2005/8/layout/lProcess3"/>
    <dgm:cxn modelId="{D5E7EDF0-9725-408C-8668-B2BFEEBA0893}" type="presParOf" srcId="{71A849E5-1B24-4958-AF70-38DD96358A8F}" destId="{43542EA8-2E1C-45D5-9366-2C88F9396027}" srcOrd="0" destOrd="0" presId="urn:microsoft.com/office/officeart/2005/8/layout/lProcess3"/>
    <dgm:cxn modelId="{0501ECC2-73E3-41D1-A053-CF2570C52470}" type="presParOf" srcId="{1B56AD32-FA11-4A6C-AD84-787012C8951D}" destId="{2D948E94-0F9F-444B-8BF1-E85A0BA60BA0}" srcOrd="3" destOrd="0" presId="urn:microsoft.com/office/officeart/2005/8/layout/lProcess3"/>
    <dgm:cxn modelId="{6E60D21A-A0AE-4631-A9A4-AE5808C17914}" type="presParOf" srcId="{1B56AD32-FA11-4A6C-AD84-787012C8951D}" destId="{CC0C9208-7729-4509-9038-342CE2FA88A1}" srcOrd="4" destOrd="0" presId="urn:microsoft.com/office/officeart/2005/8/layout/lProcess3"/>
    <dgm:cxn modelId="{C6F4B97B-316C-41A6-B8A0-F1A490BF0524}" type="presParOf" srcId="{CC0C9208-7729-4509-9038-342CE2FA88A1}" destId="{1C9C84AC-4B9E-4FD9-BC87-9D4D26B47EBD}" srcOrd="0" destOrd="0" presId="urn:microsoft.com/office/officeart/2005/8/layout/lProcess3"/>
    <dgm:cxn modelId="{EBE786C4-E44C-4B93-B00C-4E41DE704011}" type="presParOf" srcId="{1B56AD32-FA11-4A6C-AD84-787012C8951D}" destId="{1C540D52-4C88-41D6-A819-BEADB9D690DF}" srcOrd="5" destOrd="0" presId="urn:microsoft.com/office/officeart/2005/8/layout/lProcess3"/>
    <dgm:cxn modelId="{836E4751-CC9C-4890-85F0-25C2B3DFF776}" type="presParOf" srcId="{1B56AD32-FA11-4A6C-AD84-787012C8951D}" destId="{B5B698E6-5ABF-4092-919B-75AB90531A29}" srcOrd="6" destOrd="0" presId="urn:microsoft.com/office/officeart/2005/8/layout/lProcess3"/>
    <dgm:cxn modelId="{F894233C-3272-4622-A315-7A97ADC2965A}" type="presParOf" srcId="{B5B698E6-5ABF-4092-919B-75AB90531A29}" destId="{C66F227E-2294-441F-B6A1-2241C71FAE51}" srcOrd="0" destOrd="0" presId="urn:microsoft.com/office/officeart/2005/8/layout/lProcess3"/>
    <dgm:cxn modelId="{D98F6E28-4780-410F-A64A-49D0044CD0FC}" type="presParOf" srcId="{1B56AD32-FA11-4A6C-AD84-787012C8951D}" destId="{908A2FF7-5CA1-4C7C-990B-99F1F03A296A}" srcOrd="7" destOrd="0" presId="urn:microsoft.com/office/officeart/2005/8/layout/lProcess3"/>
    <dgm:cxn modelId="{0B9F0A6D-0436-4F5E-894E-80CBB1816A1D}" type="presParOf" srcId="{1B56AD32-FA11-4A6C-AD84-787012C8951D}" destId="{69CEB610-91A7-4398-AB68-8F22BCEE703C}" srcOrd="8" destOrd="0" presId="urn:microsoft.com/office/officeart/2005/8/layout/lProcess3"/>
    <dgm:cxn modelId="{F89B479C-E424-4578-A4E8-1C69EFAE908E}" type="presParOf" srcId="{69CEB610-91A7-4398-AB68-8F22BCEE703C}" destId="{CC3946C6-C755-44F3-AA91-A8172334CF7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7A3A08-15B3-468D-A7B4-BBB0340CAB1E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A1D394F-4A67-4557-9CB2-916FCBFF69AD}">
      <dgm:prSet phldrT="[Tekst]"/>
      <dgm:spPr/>
      <dgm:t>
        <a:bodyPr/>
        <a:lstStyle/>
        <a:p>
          <a:r>
            <a:rPr lang="pl-PL" b="1" dirty="0" smtClean="0"/>
            <a:t>Priorytety polskiej polityki zagranicznej</a:t>
          </a:r>
          <a:endParaRPr lang="pl-PL" b="1" dirty="0"/>
        </a:p>
      </dgm:t>
    </dgm:pt>
    <dgm:pt modelId="{F661D073-4FE4-4F67-925A-015DA4397629}" type="parTrans" cxnId="{640A1F34-2860-4F8D-B944-1D528362029F}">
      <dgm:prSet/>
      <dgm:spPr/>
      <dgm:t>
        <a:bodyPr/>
        <a:lstStyle/>
        <a:p>
          <a:endParaRPr lang="pl-PL"/>
        </a:p>
      </dgm:t>
    </dgm:pt>
    <dgm:pt modelId="{D5868047-0A3E-4F47-913B-FB4C93B4E8A5}" type="sibTrans" cxnId="{640A1F34-2860-4F8D-B944-1D528362029F}">
      <dgm:prSet/>
      <dgm:spPr/>
      <dgm:t>
        <a:bodyPr/>
        <a:lstStyle/>
        <a:p>
          <a:endParaRPr lang="pl-PL"/>
        </a:p>
      </dgm:t>
    </dgm:pt>
    <dgm:pt modelId="{FB4D71E3-B785-47A4-B6C6-4F51C9E3BF74}">
      <dgm:prSet phldrT="[Tekst]"/>
      <dgm:spPr/>
      <dgm:t>
        <a:bodyPr/>
        <a:lstStyle/>
        <a:p>
          <a:r>
            <a:rPr lang="pl-PL" b="1" dirty="0" smtClean="0"/>
            <a:t>Silna Polska w silnej unii politycznej</a:t>
          </a:r>
          <a:endParaRPr lang="pl-PL" b="1" dirty="0"/>
        </a:p>
      </dgm:t>
    </dgm:pt>
    <dgm:pt modelId="{C3B17ECF-6121-4DE6-B5B7-672EC1E0FA34}" type="parTrans" cxnId="{53688AC1-2B86-4620-8AB8-10EA6A7862AF}">
      <dgm:prSet/>
      <dgm:spPr/>
      <dgm:t>
        <a:bodyPr/>
        <a:lstStyle/>
        <a:p>
          <a:endParaRPr lang="pl-PL"/>
        </a:p>
      </dgm:t>
    </dgm:pt>
    <dgm:pt modelId="{405FA14C-5FAE-4056-AF84-36BA5295F88E}" type="sibTrans" cxnId="{53688AC1-2B86-4620-8AB8-10EA6A7862AF}">
      <dgm:prSet/>
      <dgm:spPr/>
      <dgm:t>
        <a:bodyPr/>
        <a:lstStyle/>
        <a:p>
          <a:endParaRPr lang="pl-PL"/>
        </a:p>
      </dgm:t>
    </dgm:pt>
    <dgm:pt modelId="{04956593-E824-4930-A7F6-12071DCBE143}">
      <dgm:prSet phldrT="[Tekst]"/>
      <dgm:spPr/>
      <dgm:t>
        <a:bodyPr/>
        <a:lstStyle/>
        <a:p>
          <a:r>
            <a:rPr lang="pl-PL" b="1" dirty="0" smtClean="0"/>
            <a:t>Strategia współpracy rozwojowej, promocji demokracji i praw człowieka</a:t>
          </a:r>
          <a:endParaRPr lang="pl-PL" b="1" dirty="0"/>
        </a:p>
      </dgm:t>
    </dgm:pt>
    <dgm:pt modelId="{6B32F3C5-B9D1-4659-B381-67D7F362A112}" type="parTrans" cxnId="{920B4C6B-A459-4F3E-B116-2592CF65F2C1}">
      <dgm:prSet/>
      <dgm:spPr/>
      <dgm:t>
        <a:bodyPr/>
        <a:lstStyle/>
        <a:p>
          <a:endParaRPr lang="pl-PL"/>
        </a:p>
      </dgm:t>
    </dgm:pt>
    <dgm:pt modelId="{11634B9B-A22B-4398-A479-A9DD8B2F8D08}" type="sibTrans" cxnId="{920B4C6B-A459-4F3E-B116-2592CF65F2C1}">
      <dgm:prSet/>
      <dgm:spPr/>
      <dgm:t>
        <a:bodyPr/>
        <a:lstStyle/>
        <a:p>
          <a:endParaRPr lang="pl-PL"/>
        </a:p>
      </dgm:t>
    </dgm:pt>
    <dgm:pt modelId="{D4ADFF02-136E-42A0-B1E6-446A348FA851}">
      <dgm:prSet phldrT="[Tekst]"/>
      <dgm:spPr/>
      <dgm:t>
        <a:bodyPr/>
        <a:lstStyle/>
        <a:p>
          <a:r>
            <a:rPr lang="pl-PL" b="1" dirty="0" smtClean="0"/>
            <a:t>Otwartość na różne wymiary współpracy regionalnej </a:t>
          </a:r>
          <a:endParaRPr lang="pl-PL" b="1" dirty="0"/>
        </a:p>
      </dgm:t>
    </dgm:pt>
    <dgm:pt modelId="{9BCD2EFF-EF5A-43CA-96F9-A848EC53E47E}" type="parTrans" cxnId="{B98964E9-C813-40A8-A87A-CA445983038B}">
      <dgm:prSet/>
      <dgm:spPr/>
      <dgm:t>
        <a:bodyPr/>
        <a:lstStyle/>
        <a:p>
          <a:endParaRPr lang="pl-PL"/>
        </a:p>
      </dgm:t>
    </dgm:pt>
    <dgm:pt modelId="{B41538BF-606A-4D7E-8BDB-035CD481168B}" type="sibTrans" cxnId="{B98964E9-C813-40A8-A87A-CA445983038B}">
      <dgm:prSet/>
      <dgm:spPr/>
      <dgm:t>
        <a:bodyPr/>
        <a:lstStyle/>
        <a:p>
          <a:endParaRPr lang="pl-PL"/>
        </a:p>
      </dgm:t>
    </dgm:pt>
    <dgm:pt modelId="{BAD23AFD-D140-4E92-9266-F022E78BE53C}">
      <dgm:prSet phldrT="[Tekst]"/>
      <dgm:spPr/>
      <dgm:t>
        <a:bodyPr/>
        <a:lstStyle/>
        <a:p>
          <a:r>
            <a:rPr lang="pl-PL" b="1" dirty="0" smtClean="0"/>
            <a:t>Wiarygodny sojusznik w stabilnym ładzie euroatlantyckim </a:t>
          </a:r>
          <a:endParaRPr lang="pl-PL" b="1" dirty="0"/>
        </a:p>
      </dgm:t>
    </dgm:pt>
    <dgm:pt modelId="{FA4C6BE7-25D3-4C8D-800D-0324D5B845D1}" type="parTrans" cxnId="{4F98AF8A-17D5-4A80-94E1-A78B4D080141}">
      <dgm:prSet/>
      <dgm:spPr/>
      <dgm:t>
        <a:bodyPr/>
        <a:lstStyle/>
        <a:p>
          <a:endParaRPr lang="pl-PL"/>
        </a:p>
      </dgm:t>
    </dgm:pt>
    <dgm:pt modelId="{BDD8AC26-E667-4246-B539-ED41EAF56384}" type="sibTrans" cxnId="{4F98AF8A-17D5-4A80-94E1-A78B4D080141}">
      <dgm:prSet/>
      <dgm:spPr/>
      <dgm:t>
        <a:bodyPr/>
        <a:lstStyle/>
        <a:p>
          <a:endParaRPr lang="pl-PL"/>
        </a:p>
      </dgm:t>
    </dgm:pt>
    <dgm:pt modelId="{619C2A6A-7693-4091-9C10-131A4659F2F2}">
      <dgm:prSet phldrT="[Tekst]"/>
      <dgm:spPr/>
      <dgm:t>
        <a:bodyPr/>
        <a:lstStyle/>
        <a:p>
          <a:r>
            <a:rPr lang="pl-PL" b="1" dirty="0" smtClean="0"/>
            <a:t>Promocja Polski za granicą</a:t>
          </a:r>
          <a:endParaRPr lang="pl-PL" b="1" dirty="0"/>
        </a:p>
      </dgm:t>
    </dgm:pt>
    <dgm:pt modelId="{36BD3E63-ACBC-4D75-A2DE-804DD386C07B}" type="parTrans" cxnId="{4F6B251C-769E-4F33-B301-E850D2275763}">
      <dgm:prSet/>
      <dgm:spPr/>
      <dgm:t>
        <a:bodyPr/>
        <a:lstStyle/>
        <a:p>
          <a:endParaRPr lang="pl-PL"/>
        </a:p>
      </dgm:t>
    </dgm:pt>
    <dgm:pt modelId="{983C288C-8FAF-41B2-A750-DE7669C6C889}" type="sibTrans" cxnId="{4F6B251C-769E-4F33-B301-E850D2275763}">
      <dgm:prSet/>
      <dgm:spPr/>
      <dgm:t>
        <a:bodyPr/>
        <a:lstStyle/>
        <a:p>
          <a:endParaRPr lang="pl-PL"/>
        </a:p>
      </dgm:t>
    </dgm:pt>
    <dgm:pt modelId="{B5503C88-1A21-4302-B210-134BB8A90C55}">
      <dgm:prSet phldrT="[Tekst]"/>
      <dgm:spPr/>
      <dgm:t>
        <a:bodyPr/>
        <a:lstStyle/>
        <a:p>
          <a:r>
            <a:rPr lang="pl-PL" b="1" dirty="0" smtClean="0"/>
            <a:t>Skuteczna służba zagraniczna</a:t>
          </a:r>
          <a:endParaRPr lang="pl-PL" b="1" dirty="0"/>
        </a:p>
      </dgm:t>
    </dgm:pt>
    <dgm:pt modelId="{E0D5A8A4-4273-40A9-B33F-3825F8F1F371}" type="parTrans" cxnId="{B6D7C776-947E-417A-8CDE-56ED5DE8C2E5}">
      <dgm:prSet/>
      <dgm:spPr/>
      <dgm:t>
        <a:bodyPr/>
        <a:lstStyle/>
        <a:p>
          <a:endParaRPr lang="pl-PL"/>
        </a:p>
      </dgm:t>
    </dgm:pt>
    <dgm:pt modelId="{82026324-FDF8-494C-9386-44AD71A65101}" type="sibTrans" cxnId="{B6D7C776-947E-417A-8CDE-56ED5DE8C2E5}">
      <dgm:prSet/>
      <dgm:spPr/>
      <dgm:t>
        <a:bodyPr/>
        <a:lstStyle/>
        <a:p>
          <a:endParaRPr lang="pl-PL"/>
        </a:p>
      </dgm:t>
    </dgm:pt>
    <dgm:pt modelId="{352421F4-DF12-4D1E-BB2C-0BB57BDEC659}" type="pres">
      <dgm:prSet presAssocID="{467A3A08-15B3-468D-A7B4-BBB0340CAB1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17C949C-8C14-4AF9-9B44-CB92871878FB}" type="pres">
      <dgm:prSet presAssocID="{BA1D394F-4A67-4557-9CB2-916FCBFF69AD}" presName="centerShape" presStyleLbl="node0" presStyleIdx="0" presStyleCnt="1" custScaleX="157403" custScaleY="145654"/>
      <dgm:spPr/>
      <dgm:t>
        <a:bodyPr/>
        <a:lstStyle/>
        <a:p>
          <a:endParaRPr lang="pl-PL"/>
        </a:p>
      </dgm:t>
    </dgm:pt>
    <dgm:pt modelId="{37DA6484-84A0-4FB7-8EC3-1108B6EB03EB}" type="pres">
      <dgm:prSet presAssocID="{C3B17ECF-6121-4DE6-B5B7-672EC1E0FA34}" presName="parTrans" presStyleLbl="sibTrans2D1" presStyleIdx="0" presStyleCnt="6"/>
      <dgm:spPr/>
      <dgm:t>
        <a:bodyPr/>
        <a:lstStyle/>
        <a:p>
          <a:endParaRPr lang="pl-PL"/>
        </a:p>
      </dgm:t>
    </dgm:pt>
    <dgm:pt modelId="{5E69F770-5DF7-466A-A1E1-658D17F91B07}" type="pres">
      <dgm:prSet presAssocID="{C3B17ECF-6121-4DE6-B5B7-672EC1E0FA34}" presName="connectorText" presStyleLbl="sibTrans2D1" presStyleIdx="0" presStyleCnt="6"/>
      <dgm:spPr/>
      <dgm:t>
        <a:bodyPr/>
        <a:lstStyle/>
        <a:p>
          <a:endParaRPr lang="pl-PL"/>
        </a:p>
      </dgm:t>
    </dgm:pt>
    <dgm:pt modelId="{57D89DA9-D23E-410E-B1D8-D8EE12367D97}" type="pres">
      <dgm:prSet presAssocID="{FB4D71E3-B785-47A4-B6C6-4F51C9E3BF74}" presName="node" presStyleLbl="node1" presStyleIdx="0" presStyleCnt="6" custScaleX="261298" custScaleY="7285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3768DC-9A43-4F5A-90F5-33FA7A31679E}" type="pres">
      <dgm:prSet presAssocID="{36BD3E63-ACBC-4D75-A2DE-804DD386C07B}" presName="parTrans" presStyleLbl="sibTrans2D1" presStyleIdx="1" presStyleCnt="6"/>
      <dgm:spPr/>
      <dgm:t>
        <a:bodyPr/>
        <a:lstStyle/>
        <a:p>
          <a:endParaRPr lang="pl-PL"/>
        </a:p>
      </dgm:t>
    </dgm:pt>
    <dgm:pt modelId="{6B9D14E5-A098-46C4-B1AF-4A59F886B4FD}" type="pres">
      <dgm:prSet presAssocID="{36BD3E63-ACBC-4D75-A2DE-804DD386C07B}" presName="connectorText" presStyleLbl="sibTrans2D1" presStyleIdx="1" presStyleCnt="6"/>
      <dgm:spPr/>
      <dgm:t>
        <a:bodyPr/>
        <a:lstStyle/>
        <a:p>
          <a:endParaRPr lang="pl-PL"/>
        </a:p>
      </dgm:t>
    </dgm:pt>
    <dgm:pt modelId="{EA7F64DB-A449-42FD-92D9-0C5C04504439}" type="pres">
      <dgm:prSet presAssocID="{619C2A6A-7693-4091-9C10-131A4659F2F2}" presName="node" presStyleLbl="node1" presStyleIdx="1" presStyleCnt="6" custScaleX="267734" custScaleY="83078" custRadScaleRad="151181" custRadScaleInc="3519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8435DA8-0600-4FA2-B4F2-0AA52F5387C7}" type="pres">
      <dgm:prSet presAssocID="{E0D5A8A4-4273-40A9-B33F-3825F8F1F371}" presName="parTrans" presStyleLbl="sibTrans2D1" presStyleIdx="2" presStyleCnt="6"/>
      <dgm:spPr/>
      <dgm:t>
        <a:bodyPr/>
        <a:lstStyle/>
        <a:p>
          <a:endParaRPr lang="pl-PL"/>
        </a:p>
      </dgm:t>
    </dgm:pt>
    <dgm:pt modelId="{FE0DD115-8505-4A84-BBEB-B109F9848B64}" type="pres">
      <dgm:prSet presAssocID="{E0D5A8A4-4273-40A9-B33F-3825F8F1F371}" presName="connectorText" presStyleLbl="sibTrans2D1" presStyleIdx="2" presStyleCnt="6"/>
      <dgm:spPr/>
      <dgm:t>
        <a:bodyPr/>
        <a:lstStyle/>
        <a:p>
          <a:endParaRPr lang="pl-PL"/>
        </a:p>
      </dgm:t>
    </dgm:pt>
    <dgm:pt modelId="{9E274B0C-7FB2-4A63-B5C7-CD9C0046E377}" type="pres">
      <dgm:prSet presAssocID="{B5503C88-1A21-4302-B210-134BB8A90C55}" presName="node" presStyleLbl="node1" presStyleIdx="2" presStyleCnt="6" custScaleX="239338" custRadScaleRad="162256" custRadScaleInc="-445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0CEBA8-F29E-4343-90FD-AF4F56489D47}" type="pres">
      <dgm:prSet presAssocID="{6B32F3C5-B9D1-4659-B381-67D7F362A112}" presName="parTrans" presStyleLbl="sibTrans2D1" presStyleIdx="3" presStyleCnt="6"/>
      <dgm:spPr/>
      <dgm:t>
        <a:bodyPr/>
        <a:lstStyle/>
        <a:p>
          <a:endParaRPr lang="pl-PL"/>
        </a:p>
      </dgm:t>
    </dgm:pt>
    <dgm:pt modelId="{79DCE8ED-9DED-4A8F-B752-C76B2644F915}" type="pres">
      <dgm:prSet presAssocID="{6B32F3C5-B9D1-4659-B381-67D7F362A112}" presName="connectorText" presStyleLbl="sibTrans2D1" presStyleIdx="3" presStyleCnt="6"/>
      <dgm:spPr/>
      <dgm:t>
        <a:bodyPr/>
        <a:lstStyle/>
        <a:p>
          <a:endParaRPr lang="pl-PL"/>
        </a:p>
      </dgm:t>
    </dgm:pt>
    <dgm:pt modelId="{37B7EE4E-C0B0-4709-81C8-9564A9FE8446}" type="pres">
      <dgm:prSet presAssocID="{04956593-E824-4930-A7F6-12071DCBE143}" presName="node" presStyleLbl="node1" presStyleIdx="3" presStyleCnt="6" custScaleX="298127" custScaleY="8597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87AD89-D2D1-42F4-B51C-BEBFC3979F9F}" type="pres">
      <dgm:prSet presAssocID="{9BCD2EFF-EF5A-43CA-96F9-A848EC53E47E}" presName="parTrans" presStyleLbl="sibTrans2D1" presStyleIdx="4" presStyleCnt="6"/>
      <dgm:spPr/>
      <dgm:t>
        <a:bodyPr/>
        <a:lstStyle/>
        <a:p>
          <a:endParaRPr lang="pl-PL"/>
        </a:p>
      </dgm:t>
    </dgm:pt>
    <dgm:pt modelId="{1D18FACD-EB15-4857-8C9C-0B2A344BE1B7}" type="pres">
      <dgm:prSet presAssocID="{9BCD2EFF-EF5A-43CA-96F9-A848EC53E47E}" presName="connectorText" presStyleLbl="sibTrans2D1" presStyleIdx="4" presStyleCnt="6"/>
      <dgm:spPr/>
      <dgm:t>
        <a:bodyPr/>
        <a:lstStyle/>
        <a:p>
          <a:endParaRPr lang="pl-PL"/>
        </a:p>
      </dgm:t>
    </dgm:pt>
    <dgm:pt modelId="{3B348731-8BF0-437D-B313-F4CF1096F31D}" type="pres">
      <dgm:prSet presAssocID="{D4ADFF02-136E-42A0-B1E6-446A348FA851}" presName="node" presStyleLbl="node1" presStyleIdx="4" presStyleCnt="6" custScaleX="252386" custRadScaleRad="149021" custRadScaleInc="394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1122A87-0A38-487D-84D0-4E3A132AC497}" type="pres">
      <dgm:prSet presAssocID="{FA4C6BE7-25D3-4C8D-800D-0324D5B845D1}" presName="parTrans" presStyleLbl="sibTrans2D1" presStyleIdx="5" presStyleCnt="6"/>
      <dgm:spPr/>
      <dgm:t>
        <a:bodyPr/>
        <a:lstStyle/>
        <a:p>
          <a:endParaRPr lang="pl-PL"/>
        </a:p>
      </dgm:t>
    </dgm:pt>
    <dgm:pt modelId="{80D5EAB4-29CA-4D84-87EB-FEEEBBC048A5}" type="pres">
      <dgm:prSet presAssocID="{FA4C6BE7-25D3-4C8D-800D-0324D5B845D1}" presName="connectorText" presStyleLbl="sibTrans2D1" presStyleIdx="5" presStyleCnt="6"/>
      <dgm:spPr/>
      <dgm:t>
        <a:bodyPr/>
        <a:lstStyle/>
        <a:p>
          <a:endParaRPr lang="pl-PL"/>
        </a:p>
      </dgm:t>
    </dgm:pt>
    <dgm:pt modelId="{2EC0F368-F054-49FB-B6CE-2A6BFE721ECE}" type="pres">
      <dgm:prSet presAssocID="{BAD23AFD-D140-4E92-9266-F022E78BE53C}" presName="node" presStyleLbl="node1" presStyleIdx="5" presStyleCnt="6" custScaleX="247411" custRadScaleRad="173682" custRadScaleInc="-3956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250FC23-EEA7-433E-A38E-0FC7F37FDC40}" type="presOf" srcId="{619C2A6A-7693-4091-9C10-131A4659F2F2}" destId="{EA7F64DB-A449-42FD-92D9-0C5C04504439}" srcOrd="0" destOrd="0" presId="urn:microsoft.com/office/officeart/2005/8/layout/radial5"/>
    <dgm:cxn modelId="{4F98AF8A-17D5-4A80-94E1-A78B4D080141}" srcId="{BA1D394F-4A67-4557-9CB2-916FCBFF69AD}" destId="{BAD23AFD-D140-4E92-9266-F022E78BE53C}" srcOrd="5" destOrd="0" parTransId="{FA4C6BE7-25D3-4C8D-800D-0324D5B845D1}" sibTransId="{BDD8AC26-E667-4246-B539-ED41EAF56384}"/>
    <dgm:cxn modelId="{B6D7C776-947E-417A-8CDE-56ED5DE8C2E5}" srcId="{BA1D394F-4A67-4557-9CB2-916FCBFF69AD}" destId="{B5503C88-1A21-4302-B210-134BB8A90C55}" srcOrd="2" destOrd="0" parTransId="{E0D5A8A4-4273-40A9-B33F-3825F8F1F371}" sibTransId="{82026324-FDF8-494C-9386-44AD71A65101}"/>
    <dgm:cxn modelId="{0E734266-6FB1-441D-B3D9-78C80DE98F40}" type="presOf" srcId="{04956593-E824-4930-A7F6-12071DCBE143}" destId="{37B7EE4E-C0B0-4709-81C8-9564A9FE8446}" srcOrd="0" destOrd="0" presId="urn:microsoft.com/office/officeart/2005/8/layout/radial5"/>
    <dgm:cxn modelId="{808C8838-DCD6-4A70-A461-245621F2BC94}" type="presOf" srcId="{E0D5A8A4-4273-40A9-B33F-3825F8F1F371}" destId="{FE0DD115-8505-4A84-BBEB-B109F9848B64}" srcOrd="1" destOrd="0" presId="urn:microsoft.com/office/officeart/2005/8/layout/radial5"/>
    <dgm:cxn modelId="{AF0649E8-FF75-425F-A0CE-9833DFB33CC2}" type="presOf" srcId="{BAD23AFD-D140-4E92-9266-F022E78BE53C}" destId="{2EC0F368-F054-49FB-B6CE-2A6BFE721ECE}" srcOrd="0" destOrd="0" presId="urn:microsoft.com/office/officeart/2005/8/layout/radial5"/>
    <dgm:cxn modelId="{0BA5413F-B8A7-4F7F-A752-2D6DB21DCC14}" type="presOf" srcId="{467A3A08-15B3-468D-A7B4-BBB0340CAB1E}" destId="{352421F4-DF12-4D1E-BB2C-0BB57BDEC659}" srcOrd="0" destOrd="0" presId="urn:microsoft.com/office/officeart/2005/8/layout/radial5"/>
    <dgm:cxn modelId="{F6A5646B-867D-4E18-A2F0-F0F1C0581555}" type="presOf" srcId="{B5503C88-1A21-4302-B210-134BB8A90C55}" destId="{9E274B0C-7FB2-4A63-B5C7-CD9C0046E377}" srcOrd="0" destOrd="0" presId="urn:microsoft.com/office/officeart/2005/8/layout/radial5"/>
    <dgm:cxn modelId="{4F6B251C-769E-4F33-B301-E850D2275763}" srcId="{BA1D394F-4A67-4557-9CB2-916FCBFF69AD}" destId="{619C2A6A-7693-4091-9C10-131A4659F2F2}" srcOrd="1" destOrd="0" parTransId="{36BD3E63-ACBC-4D75-A2DE-804DD386C07B}" sibTransId="{983C288C-8FAF-41B2-A750-DE7669C6C889}"/>
    <dgm:cxn modelId="{25028C16-400F-4E26-BCED-74301E580516}" type="presOf" srcId="{D4ADFF02-136E-42A0-B1E6-446A348FA851}" destId="{3B348731-8BF0-437D-B313-F4CF1096F31D}" srcOrd="0" destOrd="0" presId="urn:microsoft.com/office/officeart/2005/8/layout/radial5"/>
    <dgm:cxn modelId="{9FE4D6DB-28E6-4248-925B-A0277F1D7BF4}" type="presOf" srcId="{FA4C6BE7-25D3-4C8D-800D-0324D5B845D1}" destId="{F1122A87-0A38-487D-84D0-4E3A132AC497}" srcOrd="0" destOrd="0" presId="urn:microsoft.com/office/officeart/2005/8/layout/radial5"/>
    <dgm:cxn modelId="{A5AAA961-AFEC-4877-9418-F24AFE1C2964}" type="presOf" srcId="{9BCD2EFF-EF5A-43CA-96F9-A848EC53E47E}" destId="{1D18FACD-EB15-4857-8C9C-0B2A344BE1B7}" srcOrd="1" destOrd="0" presId="urn:microsoft.com/office/officeart/2005/8/layout/radial5"/>
    <dgm:cxn modelId="{53688AC1-2B86-4620-8AB8-10EA6A7862AF}" srcId="{BA1D394F-4A67-4557-9CB2-916FCBFF69AD}" destId="{FB4D71E3-B785-47A4-B6C6-4F51C9E3BF74}" srcOrd="0" destOrd="0" parTransId="{C3B17ECF-6121-4DE6-B5B7-672EC1E0FA34}" sibTransId="{405FA14C-5FAE-4056-AF84-36BA5295F88E}"/>
    <dgm:cxn modelId="{B98964E9-C813-40A8-A87A-CA445983038B}" srcId="{BA1D394F-4A67-4557-9CB2-916FCBFF69AD}" destId="{D4ADFF02-136E-42A0-B1E6-446A348FA851}" srcOrd="4" destOrd="0" parTransId="{9BCD2EFF-EF5A-43CA-96F9-A848EC53E47E}" sibTransId="{B41538BF-606A-4D7E-8BDB-035CD481168B}"/>
    <dgm:cxn modelId="{17D6F833-204C-4B53-A8C2-2B9486270536}" type="presOf" srcId="{6B32F3C5-B9D1-4659-B381-67D7F362A112}" destId="{79DCE8ED-9DED-4A8F-B752-C76B2644F915}" srcOrd="1" destOrd="0" presId="urn:microsoft.com/office/officeart/2005/8/layout/radial5"/>
    <dgm:cxn modelId="{FA1ABCF4-120C-4DC0-9448-0EE819DB911D}" type="presOf" srcId="{FB4D71E3-B785-47A4-B6C6-4F51C9E3BF74}" destId="{57D89DA9-D23E-410E-B1D8-D8EE12367D97}" srcOrd="0" destOrd="0" presId="urn:microsoft.com/office/officeart/2005/8/layout/radial5"/>
    <dgm:cxn modelId="{640A1F34-2860-4F8D-B944-1D528362029F}" srcId="{467A3A08-15B3-468D-A7B4-BBB0340CAB1E}" destId="{BA1D394F-4A67-4557-9CB2-916FCBFF69AD}" srcOrd="0" destOrd="0" parTransId="{F661D073-4FE4-4F67-925A-015DA4397629}" sibTransId="{D5868047-0A3E-4F47-913B-FB4C93B4E8A5}"/>
    <dgm:cxn modelId="{EA452CEE-7D13-4007-982A-8FD2E7926950}" type="presOf" srcId="{E0D5A8A4-4273-40A9-B33F-3825F8F1F371}" destId="{38435DA8-0600-4FA2-B4F2-0AA52F5387C7}" srcOrd="0" destOrd="0" presId="urn:microsoft.com/office/officeart/2005/8/layout/radial5"/>
    <dgm:cxn modelId="{B41D87CD-FE59-4A55-8D9F-A922072D88B0}" type="presOf" srcId="{36BD3E63-ACBC-4D75-A2DE-804DD386C07B}" destId="{2F3768DC-9A43-4F5A-90F5-33FA7A31679E}" srcOrd="0" destOrd="0" presId="urn:microsoft.com/office/officeart/2005/8/layout/radial5"/>
    <dgm:cxn modelId="{5A08ECF2-4618-4751-8658-98B53AF5C066}" type="presOf" srcId="{6B32F3C5-B9D1-4659-B381-67D7F362A112}" destId="{7A0CEBA8-F29E-4343-90FD-AF4F56489D47}" srcOrd="0" destOrd="0" presId="urn:microsoft.com/office/officeart/2005/8/layout/radial5"/>
    <dgm:cxn modelId="{920B4C6B-A459-4F3E-B116-2592CF65F2C1}" srcId="{BA1D394F-4A67-4557-9CB2-916FCBFF69AD}" destId="{04956593-E824-4930-A7F6-12071DCBE143}" srcOrd="3" destOrd="0" parTransId="{6B32F3C5-B9D1-4659-B381-67D7F362A112}" sibTransId="{11634B9B-A22B-4398-A479-A9DD8B2F8D08}"/>
    <dgm:cxn modelId="{958CC07F-4F3F-4E92-8A42-BE011A4D1D13}" type="presOf" srcId="{BA1D394F-4A67-4557-9CB2-916FCBFF69AD}" destId="{017C949C-8C14-4AF9-9B44-CB92871878FB}" srcOrd="0" destOrd="0" presId="urn:microsoft.com/office/officeart/2005/8/layout/radial5"/>
    <dgm:cxn modelId="{930473CD-8B0D-44F0-B12A-8E1A482F6EB1}" type="presOf" srcId="{9BCD2EFF-EF5A-43CA-96F9-A848EC53E47E}" destId="{DF87AD89-D2D1-42F4-B51C-BEBFC3979F9F}" srcOrd="0" destOrd="0" presId="urn:microsoft.com/office/officeart/2005/8/layout/radial5"/>
    <dgm:cxn modelId="{E7305388-7282-40ED-96F5-BC20A72812B4}" type="presOf" srcId="{C3B17ECF-6121-4DE6-B5B7-672EC1E0FA34}" destId="{37DA6484-84A0-4FB7-8EC3-1108B6EB03EB}" srcOrd="0" destOrd="0" presId="urn:microsoft.com/office/officeart/2005/8/layout/radial5"/>
    <dgm:cxn modelId="{DC49E1F9-0FB1-4C84-8418-E6A100312A3E}" type="presOf" srcId="{FA4C6BE7-25D3-4C8D-800D-0324D5B845D1}" destId="{80D5EAB4-29CA-4D84-87EB-FEEEBBC048A5}" srcOrd="1" destOrd="0" presId="urn:microsoft.com/office/officeart/2005/8/layout/radial5"/>
    <dgm:cxn modelId="{18DECDB8-FD28-4F74-9B82-536B6DDFABEB}" type="presOf" srcId="{36BD3E63-ACBC-4D75-A2DE-804DD386C07B}" destId="{6B9D14E5-A098-46C4-B1AF-4A59F886B4FD}" srcOrd="1" destOrd="0" presId="urn:microsoft.com/office/officeart/2005/8/layout/radial5"/>
    <dgm:cxn modelId="{D25DBECD-130B-45A1-A6E8-F754E1A7CD39}" type="presOf" srcId="{C3B17ECF-6121-4DE6-B5B7-672EC1E0FA34}" destId="{5E69F770-5DF7-466A-A1E1-658D17F91B07}" srcOrd="1" destOrd="0" presId="urn:microsoft.com/office/officeart/2005/8/layout/radial5"/>
    <dgm:cxn modelId="{168C338B-FC71-4969-81CD-A102490B3F07}" type="presParOf" srcId="{352421F4-DF12-4D1E-BB2C-0BB57BDEC659}" destId="{017C949C-8C14-4AF9-9B44-CB92871878FB}" srcOrd="0" destOrd="0" presId="urn:microsoft.com/office/officeart/2005/8/layout/radial5"/>
    <dgm:cxn modelId="{A5C91A3E-5C6F-49DC-8D1D-1CC73B548635}" type="presParOf" srcId="{352421F4-DF12-4D1E-BB2C-0BB57BDEC659}" destId="{37DA6484-84A0-4FB7-8EC3-1108B6EB03EB}" srcOrd="1" destOrd="0" presId="urn:microsoft.com/office/officeart/2005/8/layout/radial5"/>
    <dgm:cxn modelId="{306147D5-CCB6-4A6F-AF73-5107BDC570DC}" type="presParOf" srcId="{37DA6484-84A0-4FB7-8EC3-1108B6EB03EB}" destId="{5E69F770-5DF7-466A-A1E1-658D17F91B07}" srcOrd="0" destOrd="0" presId="urn:microsoft.com/office/officeart/2005/8/layout/radial5"/>
    <dgm:cxn modelId="{EB8C2740-4DA2-4533-A920-25D72410619B}" type="presParOf" srcId="{352421F4-DF12-4D1E-BB2C-0BB57BDEC659}" destId="{57D89DA9-D23E-410E-B1D8-D8EE12367D97}" srcOrd="2" destOrd="0" presId="urn:microsoft.com/office/officeart/2005/8/layout/radial5"/>
    <dgm:cxn modelId="{AD73A1EB-ED4C-42E0-A244-26322C7AB10C}" type="presParOf" srcId="{352421F4-DF12-4D1E-BB2C-0BB57BDEC659}" destId="{2F3768DC-9A43-4F5A-90F5-33FA7A31679E}" srcOrd="3" destOrd="0" presId="urn:microsoft.com/office/officeart/2005/8/layout/radial5"/>
    <dgm:cxn modelId="{AB60EDCD-0ABE-42A6-9C3F-BEBA964A4CB5}" type="presParOf" srcId="{2F3768DC-9A43-4F5A-90F5-33FA7A31679E}" destId="{6B9D14E5-A098-46C4-B1AF-4A59F886B4FD}" srcOrd="0" destOrd="0" presId="urn:microsoft.com/office/officeart/2005/8/layout/radial5"/>
    <dgm:cxn modelId="{8B8303DB-5188-43AD-874F-2A988CA40EA8}" type="presParOf" srcId="{352421F4-DF12-4D1E-BB2C-0BB57BDEC659}" destId="{EA7F64DB-A449-42FD-92D9-0C5C04504439}" srcOrd="4" destOrd="0" presId="urn:microsoft.com/office/officeart/2005/8/layout/radial5"/>
    <dgm:cxn modelId="{DCD39D62-F9F7-40B9-8507-BF5E87EB1303}" type="presParOf" srcId="{352421F4-DF12-4D1E-BB2C-0BB57BDEC659}" destId="{38435DA8-0600-4FA2-B4F2-0AA52F5387C7}" srcOrd="5" destOrd="0" presId="urn:microsoft.com/office/officeart/2005/8/layout/radial5"/>
    <dgm:cxn modelId="{E577F203-3087-45D7-9254-0AD886CDC665}" type="presParOf" srcId="{38435DA8-0600-4FA2-B4F2-0AA52F5387C7}" destId="{FE0DD115-8505-4A84-BBEB-B109F9848B64}" srcOrd="0" destOrd="0" presId="urn:microsoft.com/office/officeart/2005/8/layout/radial5"/>
    <dgm:cxn modelId="{AD812240-57EB-47B2-93DD-5AD8CE0700AE}" type="presParOf" srcId="{352421F4-DF12-4D1E-BB2C-0BB57BDEC659}" destId="{9E274B0C-7FB2-4A63-B5C7-CD9C0046E377}" srcOrd="6" destOrd="0" presId="urn:microsoft.com/office/officeart/2005/8/layout/radial5"/>
    <dgm:cxn modelId="{6C0D748F-4CAA-4C06-9643-8E044CCE57F6}" type="presParOf" srcId="{352421F4-DF12-4D1E-BB2C-0BB57BDEC659}" destId="{7A0CEBA8-F29E-4343-90FD-AF4F56489D47}" srcOrd="7" destOrd="0" presId="urn:microsoft.com/office/officeart/2005/8/layout/radial5"/>
    <dgm:cxn modelId="{BC0E6B3F-8C55-4D73-9BFE-250D33C227EA}" type="presParOf" srcId="{7A0CEBA8-F29E-4343-90FD-AF4F56489D47}" destId="{79DCE8ED-9DED-4A8F-B752-C76B2644F915}" srcOrd="0" destOrd="0" presId="urn:microsoft.com/office/officeart/2005/8/layout/radial5"/>
    <dgm:cxn modelId="{B2C15A14-8093-43BA-956B-DEF39C537859}" type="presParOf" srcId="{352421F4-DF12-4D1E-BB2C-0BB57BDEC659}" destId="{37B7EE4E-C0B0-4709-81C8-9564A9FE8446}" srcOrd="8" destOrd="0" presId="urn:microsoft.com/office/officeart/2005/8/layout/radial5"/>
    <dgm:cxn modelId="{D86A1CF8-4239-434E-9F7E-E76878A3A114}" type="presParOf" srcId="{352421F4-DF12-4D1E-BB2C-0BB57BDEC659}" destId="{DF87AD89-D2D1-42F4-B51C-BEBFC3979F9F}" srcOrd="9" destOrd="0" presId="urn:microsoft.com/office/officeart/2005/8/layout/radial5"/>
    <dgm:cxn modelId="{DF1D5053-E10F-4C04-82AD-8C21F5A1446A}" type="presParOf" srcId="{DF87AD89-D2D1-42F4-B51C-BEBFC3979F9F}" destId="{1D18FACD-EB15-4857-8C9C-0B2A344BE1B7}" srcOrd="0" destOrd="0" presId="urn:microsoft.com/office/officeart/2005/8/layout/radial5"/>
    <dgm:cxn modelId="{D37827D2-6DD9-487F-ADE8-0B0C09C2E7CB}" type="presParOf" srcId="{352421F4-DF12-4D1E-BB2C-0BB57BDEC659}" destId="{3B348731-8BF0-437D-B313-F4CF1096F31D}" srcOrd="10" destOrd="0" presId="urn:microsoft.com/office/officeart/2005/8/layout/radial5"/>
    <dgm:cxn modelId="{60AA9C5C-63BD-440C-A999-86F00F74C6C3}" type="presParOf" srcId="{352421F4-DF12-4D1E-BB2C-0BB57BDEC659}" destId="{F1122A87-0A38-487D-84D0-4E3A132AC497}" srcOrd="11" destOrd="0" presId="urn:microsoft.com/office/officeart/2005/8/layout/radial5"/>
    <dgm:cxn modelId="{9257DE90-3F1A-4CE3-899F-4BE683B1D6D9}" type="presParOf" srcId="{F1122A87-0A38-487D-84D0-4E3A132AC497}" destId="{80D5EAB4-29CA-4D84-87EB-FEEEBBC048A5}" srcOrd="0" destOrd="0" presId="urn:microsoft.com/office/officeart/2005/8/layout/radial5"/>
    <dgm:cxn modelId="{BAE414D5-6046-4021-8B7C-79C395269FCA}" type="presParOf" srcId="{352421F4-DF12-4D1E-BB2C-0BB57BDEC659}" destId="{2EC0F368-F054-49FB-B6CE-2A6BFE721ECE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28B3E1-C75C-4EF5-8774-8937D6D9FDFD}">
      <dsp:nvSpPr>
        <dsp:cNvPr id="0" name=""/>
        <dsp:cNvSpPr/>
      </dsp:nvSpPr>
      <dsp:spPr>
        <a:xfrm>
          <a:off x="-22616" y="210725"/>
          <a:ext cx="1751881" cy="2088211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F41E8-31FE-4146-96B1-9A42CFFFFFDB}">
      <dsp:nvSpPr>
        <dsp:cNvPr id="0" name=""/>
        <dsp:cNvSpPr/>
      </dsp:nvSpPr>
      <dsp:spPr>
        <a:xfrm>
          <a:off x="1552631" y="701669"/>
          <a:ext cx="7354621" cy="2502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0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>
              <a:solidFill>
                <a:schemeClr val="tx2"/>
              </a:solidFill>
            </a:rPr>
            <a:t>- Szybki wzrost rynków wschodzących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>
              <a:solidFill>
                <a:schemeClr val="tx2"/>
              </a:solidFill>
            </a:rPr>
            <a:t>- Pozycja Chin: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>
              <a:solidFill>
                <a:schemeClr val="tx2"/>
              </a:solidFill>
            </a:rPr>
            <a:t>     - od 2010 gospodarka nr 2 w świecie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>
              <a:solidFill>
                <a:schemeClr val="tx2"/>
              </a:solidFill>
            </a:rPr>
            <a:t>     - największy światowy eksporter (</a:t>
          </a:r>
          <a:r>
            <a:rPr lang="pl-PL" sz="2100" kern="1200" dirty="0" smtClean="0">
              <a:solidFill>
                <a:schemeClr val="tx2"/>
              </a:solidFill>
            </a:rPr>
            <a:t>1,9 bln USD </a:t>
          </a:r>
          <a:r>
            <a:rPr lang="pl-PL" sz="2100" kern="1200" dirty="0" smtClean="0">
              <a:solidFill>
                <a:schemeClr val="tx2"/>
              </a:solidFill>
            </a:rPr>
            <a:t>w 2011 </a:t>
          </a:r>
          <a:r>
            <a:rPr lang="pl-PL" sz="2100" kern="1200" dirty="0" err="1" smtClean="0">
              <a:solidFill>
                <a:schemeClr val="tx2"/>
              </a:solidFill>
            </a:rPr>
            <a:t>r</a:t>
          </a:r>
          <a:r>
            <a:rPr lang="pl-PL" sz="2100" kern="1200" dirty="0" smtClean="0">
              <a:solidFill>
                <a:schemeClr val="tx2"/>
              </a:solidFill>
            </a:rPr>
            <a:t>.)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>
              <a:solidFill>
                <a:schemeClr val="tx2"/>
              </a:solidFill>
            </a:rPr>
            <a:t>     - inwestycje w Ameryce Łacińskiej i Afryce większe niż 	zaangażowanie USA i UE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 dirty="0" smtClean="0">
            <a:solidFill>
              <a:schemeClr val="tx2"/>
            </a:solidFill>
          </a:endParaRP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 dirty="0" smtClean="0">
            <a:solidFill>
              <a:schemeClr val="tx2"/>
            </a:solidFill>
          </a:endParaRP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 dirty="0">
            <a:solidFill>
              <a:schemeClr val="tx2"/>
            </a:solidFill>
          </a:endParaRPr>
        </a:p>
      </dsp:txBody>
      <dsp:txXfrm>
        <a:off x="1552631" y="701669"/>
        <a:ext cx="7354621" cy="2502271"/>
      </dsp:txXfrm>
    </dsp:sp>
    <dsp:sp modelId="{277C1155-F28C-4A4B-8109-B3925A53D868}">
      <dsp:nvSpPr>
        <dsp:cNvPr id="0" name=""/>
        <dsp:cNvSpPr/>
      </dsp:nvSpPr>
      <dsp:spPr>
        <a:xfrm>
          <a:off x="689487" y="2598632"/>
          <a:ext cx="1751881" cy="2088211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191494-C1DA-4FB6-9237-A049C6046FE2}">
      <dsp:nvSpPr>
        <dsp:cNvPr id="0" name=""/>
        <dsp:cNvSpPr/>
      </dsp:nvSpPr>
      <dsp:spPr>
        <a:xfrm>
          <a:off x="2286013" y="2698256"/>
          <a:ext cx="6496863" cy="1913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0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>
              <a:solidFill>
                <a:schemeClr val="tx2"/>
              </a:solidFill>
            </a:rPr>
            <a:t>- Kryzys zadłużenia i programy naprawcze państw rozwiniętych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>
              <a:solidFill>
                <a:schemeClr val="tx2"/>
              </a:solidFill>
            </a:rPr>
            <a:t>- Wydatki na zbrojenia w UE mniejsze niż w państwach azjatyckich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100" kern="1200" dirty="0">
            <a:solidFill>
              <a:schemeClr val="tx2"/>
            </a:solidFill>
          </a:endParaRPr>
        </a:p>
      </dsp:txBody>
      <dsp:txXfrm>
        <a:off x="2286013" y="2698256"/>
        <a:ext cx="6496863" cy="19131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C01BEB-9843-4B6C-AB24-4F7CB90C5C31}">
      <dsp:nvSpPr>
        <dsp:cNvPr id="0" name=""/>
        <dsp:cNvSpPr/>
      </dsp:nvSpPr>
      <dsp:spPr>
        <a:xfrm>
          <a:off x="251524" y="3230"/>
          <a:ext cx="8461439" cy="10225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KE: 2,5% wzrostu PKB w 2012 </a:t>
          </a:r>
          <a:r>
            <a:rPr lang="pl-PL" sz="2800" kern="1200" dirty="0" err="1" smtClean="0"/>
            <a:t>r</a:t>
          </a:r>
          <a:r>
            <a:rPr lang="pl-PL" sz="2800" kern="1200" dirty="0" smtClean="0"/>
            <a:t>. (2,9% </a:t>
          </a:r>
          <a:r>
            <a:rPr lang="pl-PL" sz="2800" kern="1200" dirty="0" err="1" smtClean="0"/>
            <a:t>wg</a:t>
          </a:r>
          <a:r>
            <a:rPr lang="pl-PL" sz="2800" kern="1200" dirty="0" smtClean="0"/>
            <a:t>. BŚ)</a:t>
          </a:r>
          <a:endParaRPr lang="pl-PL" sz="2800" kern="1200" dirty="0"/>
        </a:p>
      </dsp:txBody>
      <dsp:txXfrm>
        <a:off x="251524" y="3230"/>
        <a:ext cx="8461439" cy="1022511"/>
      </dsp:txXfrm>
    </dsp:sp>
    <dsp:sp modelId="{43542EA8-2E1C-45D5-9366-2C88F9396027}">
      <dsp:nvSpPr>
        <dsp:cNvPr id="0" name=""/>
        <dsp:cNvSpPr/>
      </dsp:nvSpPr>
      <dsp:spPr>
        <a:xfrm>
          <a:off x="251524" y="1168893"/>
          <a:ext cx="8461439" cy="10225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63% średniego PKB UE w 2010  (43% w 1995) </a:t>
          </a:r>
          <a:endParaRPr lang="pl-PL" sz="2800" kern="1200" dirty="0"/>
        </a:p>
      </dsp:txBody>
      <dsp:txXfrm>
        <a:off x="251524" y="1168893"/>
        <a:ext cx="8461439" cy="1022511"/>
      </dsp:txXfrm>
    </dsp:sp>
    <dsp:sp modelId="{1C9C84AC-4B9E-4FD9-BC87-9D4D26B47EBD}">
      <dsp:nvSpPr>
        <dsp:cNvPr id="0" name=""/>
        <dsp:cNvSpPr/>
      </dsp:nvSpPr>
      <dsp:spPr>
        <a:xfrm>
          <a:off x="251524" y="2334557"/>
          <a:ext cx="8461439" cy="10225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7- krotny wzrost PKB 1990-2010  </a:t>
          </a:r>
          <a:endParaRPr lang="pl-PL" sz="2800" kern="1200" dirty="0"/>
        </a:p>
      </dsp:txBody>
      <dsp:txXfrm>
        <a:off x="251524" y="2334557"/>
        <a:ext cx="8461439" cy="1022511"/>
      </dsp:txXfrm>
    </dsp:sp>
    <dsp:sp modelId="{CC3946C6-C755-44F3-AA91-A8172334CF72}">
      <dsp:nvSpPr>
        <dsp:cNvPr id="0" name=""/>
        <dsp:cNvSpPr/>
      </dsp:nvSpPr>
      <dsp:spPr>
        <a:xfrm>
          <a:off x="251524" y="3500220"/>
          <a:ext cx="8461439" cy="10225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20. gospodarka świata (</a:t>
          </a:r>
          <a:r>
            <a:rPr lang="pl-PL" sz="2800" kern="1200" dirty="0" err="1" smtClean="0"/>
            <a:t>wg</a:t>
          </a:r>
          <a:r>
            <a:rPr lang="pl-PL" sz="2800" kern="1200" dirty="0" smtClean="0"/>
            <a:t>. MFW, CIA, BŚ)</a:t>
          </a:r>
          <a:endParaRPr lang="pl-PL" sz="2800" kern="1200" dirty="0"/>
        </a:p>
      </dsp:txBody>
      <dsp:txXfrm>
        <a:off x="251524" y="3500220"/>
        <a:ext cx="8461439" cy="102251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C01BEB-9843-4B6C-AB24-4F7CB90C5C31}">
      <dsp:nvSpPr>
        <dsp:cNvPr id="0" name=""/>
        <dsp:cNvSpPr/>
      </dsp:nvSpPr>
      <dsp:spPr>
        <a:xfrm>
          <a:off x="251520" y="1466"/>
          <a:ext cx="8640959" cy="8134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2-krotny wzrost eksportu od akcesji</a:t>
          </a:r>
          <a:endParaRPr lang="pl-PL" sz="2400" kern="1200" dirty="0"/>
        </a:p>
      </dsp:txBody>
      <dsp:txXfrm>
        <a:off x="251520" y="1466"/>
        <a:ext cx="8640959" cy="813494"/>
      </dsp:txXfrm>
    </dsp:sp>
    <dsp:sp modelId="{43542EA8-2E1C-45D5-9366-2C88F9396027}">
      <dsp:nvSpPr>
        <dsp:cNvPr id="0" name=""/>
        <dsp:cNvSpPr/>
      </dsp:nvSpPr>
      <dsp:spPr>
        <a:xfrm>
          <a:off x="251520" y="928850"/>
          <a:ext cx="8640959" cy="8134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10-krotny wzrost eksportu 1990-2010</a:t>
          </a:r>
          <a:endParaRPr lang="pl-PL" sz="2400" kern="1200" dirty="0"/>
        </a:p>
      </dsp:txBody>
      <dsp:txXfrm>
        <a:off x="251520" y="928850"/>
        <a:ext cx="8640959" cy="813494"/>
      </dsp:txXfrm>
    </dsp:sp>
    <dsp:sp modelId="{1C9C84AC-4B9E-4FD9-BC87-9D4D26B47EBD}">
      <dsp:nvSpPr>
        <dsp:cNvPr id="0" name=""/>
        <dsp:cNvSpPr/>
      </dsp:nvSpPr>
      <dsp:spPr>
        <a:xfrm>
          <a:off x="251520" y="1856234"/>
          <a:ext cx="8640959" cy="8134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15-krotny wzrost obrotów handlowych 1990-2010</a:t>
          </a:r>
          <a:endParaRPr lang="pl-PL" sz="2400" kern="1200" dirty="0"/>
        </a:p>
      </dsp:txBody>
      <dsp:txXfrm>
        <a:off x="251520" y="1856234"/>
        <a:ext cx="8640959" cy="813494"/>
      </dsp:txXfrm>
    </dsp:sp>
    <dsp:sp modelId="{C66F227E-2294-441F-B6A1-2241C71FAE51}">
      <dsp:nvSpPr>
        <dsp:cNvPr id="0" name=""/>
        <dsp:cNvSpPr/>
      </dsp:nvSpPr>
      <dsp:spPr>
        <a:xfrm>
          <a:off x="251520" y="2783618"/>
          <a:ext cx="8640959" cy="8134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135,8 mld EUR – eksport w 2011 </a:t>
          </a:r>
          <a:r>
            <a:rPr lang="pl-PL" sz="2400" kern="1200" dirty="0" err="1" smtClean="0"/>
            <a:t>r</a:t>
          </a:r>
          <a:r>
            <a:rPr lang="pl-PL" sz="2400" kern="1200" dirty="0" smtClean="0"/>
            <a:t>. </a:t>
          </a:r>
          <a:br>
            <a:rPr lang="pl-PL" sz="2400" kern="1200" dirty="0" smtClean="0"/>
          </a:br>
          <a:r>
            <a:rPr lang="pl-PL" sz="2000" kern="1200" dirty="0" smtClean="0"/>
            <a:t>(rekordowy wzrost o 15,4 mld EUR </a:t>
          </a:r>
          <a:r>
            <a:rPr lang="pl-PL" sz="2000" kern="1200" dirty="0" err="1" smtClean="0"/>
            <a:t>rdr</a:t>
          </a:r>
          <a:r>
            <a:rPr lang="pl-PL" sz="2000" kern="1200" dirty="0" smtClean="0"/>
            <a:t>)</a:t>
          </a:r>
          <a:endParaRPr lang="pl-PL" sz="2000" kern="1200" dirty="0"/>
        </a:p>
      </dsp:txBody>
      <dsp:txXfrm>
        <a:off x="251520" y="2783618"/>
        <a:ext cx="8640959" cy="813494"/>
      </dsp:txXfrm>
    </dsp:sp>
    <dsp:sp modelId="{CC3946C6-C755-44F3-AA91-A8172334CF72}">
      <dsp:nvSpPr>
        <dsp:cNvPr id="0" name=""/>
        <dsp:cNvSpPr/>
      </dsp:nvSpPr>
      <dsp:spPr>
        <a:xfrm>
          <a:off x="251520" y="3711001"/>
          <a:ext cx="8640959" cy="8134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60% eksportu to wynik działalności przedsiębiorstw zagranicznych w Polsce</a:t>
          </a:r>
          <a:endParaRPr lang="pl-PL" sz="2400" kern="1200" dirty="0"/>
        </a:p>
      </dsp:txBody>
      <dsp:txXfrm>
        <a:off x="251520" y="3711001"/>
        <a:ext cx="8640959" cy="81349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C01BEB-9843-4B6C-AB24-4F7CB90C5C31}">
      <dsp:nvSpPr>
        <dsp:cNvPr id="0" name=""/>
        <dsp:cNvSpPr/>
      </dsp:nvSpPr>
      <dsp:spPr>
        <a:xfrm>
          <a:off x="251520" y="1466"/>
          <a:ext cx="8640959" cy="8134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2011: napływ FDI 9,9 mld EUR </a:t>
          </a:r>
          <a:br>
            <a:rPr lang="pl-PL" sz="2400" kern="1200" dirty="0" smtClean="0"/>
          </a:br>
          <a:r>
            <a:rPr lang="pl-PL" sz="2000" kern="1200" dirty="0" smtClean="0"/>
            <a:t>(+47% </a:t>
          </a:r>
          <a:r>
            <a:rPr lang="pl-PL" sz="2000" kern="1200" dirty="0" err="1" smtClean="0"/>
            <a:t>rdr</a:t>
          </a:r>
          <a:r>
            <a:rPr lang="pl-PL" sz="2000" kern="1200" dirty="0" smtClean="0"/>
            <a:t>)</a:t>
          </a:r>
          <a:endParaRPr lang="pl-PL" sz="2400" kern="1200" dirty="0"/>
        </a:p>
      </dsp:txBody>
      <dsp:txXfrm>
        <a:off x="251520" y="1466"/>
        <a:ext cx="8640959" cy="813494"/>
      </dsp:txXfrm>
    </dsp:sp>
    <dsp:sp modelId="{43542EA8-2E1C-45D5-9366-2C88F9396027}">
      <dsp:nvSpPr>
        <dsp:cNvPr id="0" name=""/>
        <dsp:cNvSpPr/>
      </dsp:nvSpPr>
      <dsp:spPr>
        <a:xfrm>
          <a:off x="251520" y="928850"/>
          <a:ext cx="8640959" cy="8134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2010: napływ FDI 6,7 mld EUR </a:t>
          </a:r>
          <a:br>
            <a:rPr lang="pl-PL" sz="2400" kern="1200" dirty="0" smtClean="0"/>
          </a:br>
          <a:r>
            <a:rPr lang="pl-PL" sz="2000" kern="1200" dirty="0" smtClean="0"/>
            <a:t>(12 </a:t>
          </a:r>
          <a:r>
            <a:rPr lang="pl-PL" sz="2000" kern="1200" dirty="0" smtClean="0"/>
            <a:t>366 nowych miejsc </a:t>
          </a:r>
          <a:r>
            <a:rPr lang="pl-PL" sz="2000" kern="1200" dirty="0" smtClean="0"/>
            <a:t>pracy – 3. miejsce w UE)</a:t>
          </a:r>
          <a:endParaRPr lang="pl-PL" sz="2400" kern="1200" dirty="0"/>
        </a:p>
      </dsp:txBody>
      <dsp:txXfrm>
        <a:off x="251520" y="928850"/>
        <a:ext cx="8640959" cy="813494"/>
      </dsp:txXfrm>
    </dsp:sp>
    <dsp:sp modelId="{1C9C84AC-4B9E-4FD9-BC87-9D4D26B47EBD}">
      <dsp:nvSpPr>
        <dsp:cNvPr id="0" name=""/>
        <dsp:cNvSpPr/>
      </dsp:nvSpPr>
      <dsp:spPr>
        <a:xfrm>
          <a:off x="251520" y="1856234"/>
          <a:ext cx="8640959" cy="8134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110</a:t>
          </a:r>
          <a:r>
            <a:rPr lang="pl-PL" sz="2400" kern="1200" baseline="0" dirty="0" smtClean="0"/>
            <a:t> mld EUR inwestycji zagranicznych 1990-2010  </a:t>
          </a:r>
          <a:endParaRPr lang="pl-PL" sz="2400" kern="1200" dirty="0"/>
        </a:p>
      </dsp:txBody>
      <dsp:txXfrm>
        <a:off x="251520" y="1856234"/>
        <a:ext cx="8640959" cy="813494"/>
      </dsp:txXfrm>
    </dsp:sp>
    <dsp:sp modelId="{C66F227E-2294-441F-B6A1-2241C71FAE51}">
      <dsp:nvSpPr>
        <dsp:cNvPr id="0" name=""/>
        <dsp:cNvSpPr/>
      </dsp:nvSpPr>
      <dsp:spPr>
        <a:xfrm>
          <a:off x="251520" y="2783618"/>
          <a:ext cx="8640959" cy="8134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UNCTAD: 6-krotny wzrost wartości polskich FDI 2005-2010   </a:t>
          </a:r>
          <a:endParaRPr lang="pl-PL" sz="2400" kern="1200" dirty="0"/>
        </a:p>
      </dsp:txBody>
      <dsp:txXfrm>
        <a:off x="251520" y="2783618"/>
        <a:ext cx="8640959" cy="813494"/>
      </dsp:txXfrm>
    </dsp:sp>
    <dsp:sp modelId="{CC3946C6-C755-44F3-AA91-A8172334CF72}">
      <dsp:nvSpPr>
        <dsp:cNvPr id="0" name=""/>
        <dsp:cNvSpPr/>
      </dsp:nvSpPr>
      <dsp:spPr>
        <a:xfrm>
          <a:off x="251520" y="3711001"/>
          <a:ext cx="8640959" cy="8134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6. miejsce w </a:t>
          </a:r>
          <a:r>
            <a:rPr lang="pl-PL" sz="2400" kern="1200" dirty="0" err="1" smtClean="0"/>
            <a:t>World</a:t>
          </a:r>
          <a:r>
            <a:rPr lang="pl-PL" sz="2400" kern="1200" dirty="0" smtClean="0"/>
            <a:t> Investment Report UNCTAD</a:t>
          </a:r>
          <a:endParaRPr lang="pl-PL" sz="2400" kern="1200" dirty="0"/>
        </a:p>
      </dsp:txBody>
      <dsp:txXfrm>
        <a:off x="251520" y="3711001"/>
        <a:ext cx="8640959" cy="81349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7C949C-8C14-4AF9-9B44-CB92871878FB}">
      <dsp:nvSpPr>
        <dsp:cNvPr id="0" name=""/>
        <dsp:cNvSpPr/>
      </dsp:nvSpPr>
      <dsp:spPr>
        <a:xfrm>
          <a:off x="3405629" y="1611111"/>
          <a:ext cx="2224298" cy="2058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/>
            <a:t>Priorytety polskiej polityki zagranicznej</a:t>
          </a:r>
          <a:endParaRPr lang="pl-PL" sz="2200" b="1" kern="1200" dirty="0"/>
        </a:p>
      </dsp:txBody>
      <dsp:txXfrm>
        <a:off x="3405629" y="1611111"/>
        <a:ext cx="2224298" cy="2058270"/>
      </dsp:txXfrm>
    </dsp:sp>
    <dsp:sp modelId="{37DA6484-84A0-4FB7-8EC3-1108B6EB03EB}">
      <dsp:nvSpPr>
        <dsp:cNvPr id="0" name=""/>
        <dsp:cNvSpPr/>
      </dsp:nvSpPr>
      <dsp:spPr>
        <a:xfrm rot="16200000">
          <a:off x="4402943" y="1160711"/>
          <a:ext cx="229669" cy="4804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 rot="16200000">
        <a:off x="4402943" y="1160711"/>
        <a:ext cx="229669" cy="480461"/>
      </dsp:txXfrm>
    </dsp:sp>
    <dsp:sp modelId="{57D89DA9-D23E-410E-B1D8-D8EE12367D97}">
      <dsp:nvSpPr>
        <dsp:cNvPr id="0" name=""/>
        <dsp:cNvSpPr/>
      </dsp:nvSpPr>
      <dsp:spPr>
        <a:xfrm>
          <a:off x="2671547" y="148313"/>
          <a:ext cx="3692462" cy="10294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Silna Polska w silnej unii politycznej</a:t>
          </a:r>
          <a:endParaRPr lang="pl-PL" sz="1800" b="1" kern="1200" dirty="0"/>
        </a:p>
      </dsp:txBody>
      <dsp:txXfrm>
        <a:off x="2671547" y="148313"/>
        <a:ext cx="3692462" cy="1029460"/>
      </dsp:txXfrm>
    </dsp:sp>
    <dsp:sp modelId="{2F3768DC-9A43-4F5A-90F5-33FA7A31679E}">
      <dsp:nvSpPr>
        <dsp:cNvPr id="0" name=""/>
        <dsp:cNvSpPr/>
      </dsp:nvSpPr>
      <dsp:spPr>
        <a:xfrm rot="20400317">
          <a:off x="5648607" y="1940112"/>
          <a:ext cx="266217" cy="4804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 rot="20400317">
        <a:off x="5648607" y="1940112"/>
        <a:ext cx="266217" cy="480461"/>
      </dsp:txXfrm>
    </dsp:sp>
    <dsp:sp modelId="{EA7F64DB-A449-42FD-92D9-0C5C04504439}">
      <dsp:nvSpPr>
        <dsp:cNvPr id="0" name=""/>
        <dsp:cNvSpPr/>
      </dsp:nvSpPr>
      <dsp:spPr>
        <a:xfrm>
          <a:off x="5360589" y="1058252"/>
          <a:ext cx="3783410" cy="11739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Promocja Polski za granicą</a:t>
          </a:r>
          <a:endParaRPr lang="pl-PL" sz="1800" b="1" kern="1200" dirty="0"/>
        </a:p>
      </dsp:txBody>
      <dsp:txXfrm>
        <a:off x="5360589" y="1058252"/>
        <a:ext cx="3783410" cy="1173994"/>
      </dsp:txXfrm>
    </dsp:sp>
    <dsp:sp modelId="{38435DA8-0600-4FA2-B4F2-0AA52F5387C7}">
      <dsp:nvSpPr>
        <dsp:cNvPr id="0" name=""/>
        <dsp:cNvSpPr/>
      </dsp:nvSpPr>
      <dsp:spPr>
        <a:xfrm rot="1043141">
          <a:off x="5680803" y="2810110"/>
          <a:ext cx="293468" cy="4804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 rot="1043141">
        <a:off x="5680803" y="2810110"/>
        <a:ext cx="293468" cy="480461"/>
      </dsp:txXfrm>
    </dsp:sp>
    <dsp:sp modelId="{9E274B0C-7FB2-4A63-B5C7-CD9C0046E377}">
      <dsp:nvSpPr>
        <dsp:cNvPr id="0" name=""/>
        <dsp:cNvSpPr/>
      </dsp:nvSpPr>
      <dsp:spPr>
        <a:xfrm>
          <a:off x="5761859" y="2852700"/>
          <a:ext cx="3382140" cy="14131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Skuteczna służba zagraniczna</a:t>
          </a:r>
          <a:endParaRPr lang="pl-PL" sz="1800" b="1" kern="1200" dirty="0"/>
        </a:p>
      </dsp:txBody>
      <dsp:txXfrm>
        <a:off x="5761859" y="2852700"/>
        <a:ext cx="3382140" cy="1413123"/>
      </dsp:txXfrm>
    </dsp:sp>
    <dsp:sp modelId="{7A0CEBA8-F29E-4343-90FD-AF4F56489D47}">
      <dsp:nvSpPr>
        <dsp:cNvPr id="0" name=""/>
        <dsp:cNvSpPr/>
      </dsp:nvSpPr>
      <dsp:spPr>
        <a:xfrm rot="5400000">
          <a:off x="4427515" y="3594350"/>
          <a:ext cx="180526" cy="4804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 rot="5400000">
        <a:off x="4427515" y="3594350"/>
        <a:ext cx="180526" cy="480461"/>
      </dsp:txXfrm>
    </dsp:sp>
    <dsp:sp modelId="{37B7EE4E-C0B0-4709-81C8-9564A9FE8446}">
      <dsp:nvSpPr>
        <dsp:cNvPr id="0" name=""/>
        <dsp:cNvSpPr/>
      </dsp:nvSpPr>
      <dsp:spPr>
        <a:xfrm>
          <a:off x="2411327" y="4009998"/>
          <a:ext cx="4212901" cy="12149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Strategia współpracy rozwojowej, promocji demokracji i praw człowieka</a:t>
          </a:r>
          <a:endParaRPr lang="pl-PL" sz="1700" b="1" kern="1200" dirty="0"/>
        </a:p>
      </dsp:txBody>
      <dsp:txXfrm>
        <a:off x="2411327" y="4009998"/>
        <a:ext cx="4212901" cy="1214904"/>
      </dsp:txXfrm>
    </dsp:sp>
    <dsp:sp modelId="{DF87AD89-D2D1-42F4-B51C-BEBFC3979F9F}">
      <dsp:nvSpPr>
        <dsp:cNvPr id="0" name=""/>
        <dsp:cNvSpPr/>
      </dsp:nvSpPr>
      <dsp:spPr>
        <a:xfrm rot="9685421">
          <a:off x="3220713" y="2804996"/>
          <a:ext cx="184086" cy="4804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 rot="9685421">
        <a:off x="3220713" y="2804996"/>
        <a:ext cx="184086" cy="480461"/>
      </dsp:txXfrm>
    </dsp:sp>
    <dsp:sp modelId="{3B348731-8BF0-437D-B313-F4CF1096F31D}">
      <dsp:nvSpPr>
        <dsp:cNvPr id="0" name=""/>
        <dsp:cNvSpPr/>
      </dsp:nvSpPr>
      <dsp:spPr>
        <a:xfrm>
          <a:off x="0" y="2852693"/>
          <a:ext cx="3566524" cy="14131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Otwartość na różne wymiary współpracy regionalnej </a:t>
          </a:r>
          <a:endParaRPr lang="pl-PL" sz="1700" b="1" kern="1200" dirty="0"/>
        </a:p>
      </dsp:txBody>
      <dsp:txXfrm>
        <a:off x="0" y="2852693"/>
        <a:ext cx="3566524" cy="1413123"/>
      </dsp:txXfrm>
    </dsp:sp>
    <dsp:sp modelId="{F1122A87-0A38-487D-84D0-4E3A132AC497}">
      <dsp:nvSpPr>
        <dsp:cNvPr id="0" name=""/>
        <dsp:cNvSpPr/>
      </dsp:nvSpPr>
      <dsp:spPr>
        <a:xfrm rot="12065862">
          <a:off x="3123159" y="1914399"/>
          <a:ext cx="271926" cy="4804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 rot="12065862">
        <a:off x="3123159" y="1914399"/>
        <a:ext cx="271926" cy="480461"/>
      </dsp:txXfrm>
    </dsp:sp>
    <dsp:sp modelId="{2EC0F368-F054-49FB-B6CE-2A6BFE721ECE}">
      <dsp:nvSpPr>
        <dsp:cNvPr id="0" name=""/>
        <dsp:cNvSpPr/>
      </dsp:nvSpPr>
      <dsp:spPr>
        <a:xfrm>
          <a:off x="0" y="865087"/>
          <a:ext cx="3496221" cy="14131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Wiarygodny sojusznik w stabilnym ładzie euroatlantyckim </a:t>
          </a:r>
          <a:endParaRPr lang="pl-PL" sz="1700" b="1" kern="1200" dirty="0"/>
        </a:p>
      </dsp:txBody>
      <dsp:txXfrm>
        <a:off x="0" y="865087"/>
        <a:ext cx="3496221" cy="1413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7" descr="a1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78013" cy="1871663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98B9-B1A7-40D8-A4E0-4A7D1787BE2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4000"/>
              </a:lnSpc>
              <a:defRPr/>
            </a:lvl1pPr>
            <a:lvl2pPr>
              <a:lnSpc>
                <a:spcPct val="114000"/>
              </a:lnSpc>
              <a:defRPr/>
            </a:lvl2pPr>
            <a:lvl3pPr>
              <a:lnSpc>
                <a:spcPct val="114000"/>
              </a:lnSpc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lnSpc>
                <a:spcPct val="114000"/>
              </a:lnSpc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lnSpc>
                <a:spcPct val="114000"/>
              </a:lnSpc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pl-PL" dirty="0" smtClean="0"/>
              <a:t>4 kwietnia 2012 </a:t>
            </a:r>
            <a:r>
              <a:rPr lang="pl-PL" dirty="0" err="1" smtClean="0"/>
              <a:t>r</a:t>
            </a:r>
            <a:r>
              <a:rPr lang="pl-PL" dirty="0" smtClean="0"/>
              <a:t>.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2012-04-04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2012-04-04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2012-04-04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2012-04-04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2012-04-04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2012-04-04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7" descr="a1b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878013" cy="1871663"/>
          </a:xfrm>
          <a:prstGeom prst="rect">
            <a:avLst/>
          </a:prstGeom>
          <a:noFill/>
        </p:spPr>
      </p:pic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dirty="0" smtClean="0"/>
              <a:t>4 kwietnia 2012 </a:t>
            </a:r>
            <a:r>
              <a:rPr lang="pl-PL" dirty="0" err="1" smtClean="0"/>
              <a:t>r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Ekonomiczny wymiar </a:t>
            </a:r>
            <a:br>
              <a:rPr lang="pl-PL" sz="4000" dirty="0" smtClean="0"/>
            </a:br>
            <a:r>
              <a:rPr lang="pl-PL" sz="4000" dirty="0" smtClean="0"/>
              <a:t>nowoczesnej dyplomacji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47464" y="4437112"/>
            <a:ext cx="6400800" cy="2160240"/>
          </a:xfrm>
        </p:spPr>
        <p:txBody>
          <a:bodyPr>
            <a:normAutofit/>
          </a:bodyPr>
          <a:lstStyle/>
          <a:p>
            <a:pPr algn="l"/>
            <a:r>
              <a:rPr lang="pl-PL" sz="2100" b="1" dirty="0" smtClean="0"/>
              <a:t>Beata Stelmach</a:t>
            </a:r>
          </a:p>
          <a:p>
            <a:pPr algn="l"/>
            <a:r>
              <a:rPr lang="pl-PL" sz="2000" dirty="0" smtClean="0"/>
              <a:t>Podsekretarz Stanu</a:t>
            </a:r>
          </a:p>
          <a:p>
            <a:pPr algn="l"/>
            <a:r>
              <a:rPr lang="pl-PL" sz="2000" dirty="0" smtClean="0"/>
              <a:t>Ministerstwo Spraw Zagranicznych</a:t>
            </a:r>
            <a:endParaRPr lang="pl-PL" sz="2400" dirty="0" smtClean="0"/>
          </a:p>
          <a:p>
            <a:pPr algn="l"/>
            <a:endParaRPr lang="pl-PL" sz="2400" i="1" dirty="0" smtClean="0"/>
          </a:p>
          <a:p>
            <a:pPr algn="l"/>
            <a:r>
              <a:rPr lang="pl-PL" sz="1400" i="1" dirty="0" smtClean="0"/>
              <a:t>4 kwietnia 2012 </a:t>
            </a:r>
            <a:r>
              <a:rPr lang="pl-PL" sz="1400" i="1" dirty="0" err="1" smtClean="0"/>
              <a:t>r</a:t>
            </a:r>
            <a:r>
              <a:rPr lang="pl-PL" sz="1400" i="1" dirty="0" smtClean="0"/>
              <a:t>.</a:t>
            </a:r>
            <a:endParaRPr lang="pl-PL" sz="14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r>
              <a:rPr lang="pl-PL" dirty="0" smtClean="0"/>
              <a:t>Priorytety polityki zagranicznej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0" y="1484784"/>
          <a:ext cx="9144000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83160" y="332656"/>
            <a:ext cx="7560840" cy="1143000"/>
          </a:xfrm>
        </p:spPr>
        <p:txBody>
          <a:bodyPr/>
          <a:lstStyle/>
          <a:p>
            <a:r>
              <a:rPr lang="pl-PL" dirty="0" smtClean="0"/>
              <a:t>Polska Prezydencja w Radzie UE</a:t>
            </a:r>
            <a:endParaRPr lang="pl-PL" dirty="0"/>
          </a:p>
        </p:txBody>
      </p:sp>
      <p:sp>
        <p:nvSpPr>
          <p:cNvPr id="6" name="Prostokąt zaokrąglony 5"/>
          <p:cNvSpPr/>
          <p:nvPr/>
        </p:nvSpPr>
        <p:spPr>
          <a:xfrm>
            <a:off x="467544" y="1700808"/>
            <a:ext cx="8352928" cy="4536504"/>
          </a:xfrm>
          <a:prstGeom prst="roundRect">
            <a:avLst>
              <a:gd name="adj" fmla="val 933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683568" y="2132856"/>
            <a:ext cx="86409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pl-PL" sz="5400" b="1" dirty="0" smtClean="0"/>
              <a:t>184 dni</a:t>
            </a:r>
            <a:endParaRPr lang="pl-PL" sz="54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763688" y="1844824"/>
            <a:ext cx="691276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bg1"/>
                </a:solidFill>
              </a:rPr>
              <a:t> Ponad 400 projektów kulturalnych za granicą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bg1"/>
                </a:solidFill>
              </a:rPr>
              <a:t> Ok. 30 tys. delegatów w Polsce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bg1"/>
                </a:solidFill>
              </a:rPr>
              <a:t> 2 150 akredytowanych dziennikarzy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bg1"/>
                </a:solidFill>
              </a:rPr>
              <a:t> Spotkania: 452 w Polsce; 1 940 w Brukseli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bg1"/>
                </a:solidFill>
              </a:rPr>
              <a:t> 50 formalnych i nieformalnych spotkań ministrów UE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bg1"/>
                </a:solidFill>
              </a:rPr>
              <a:t> Ponad 300 spotkań eksperckich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bg1"/>
                </a:solidFill>
              </a:rPr>
              <a:t> …i ponad 230 kg zjedzonych „krówek” </a:t>
            </a:r>
            <a:r>
              <a:rPr lang="pl-PL" sz="2400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pl-PL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pl-P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Promocja</a:t>
            </a:r>
            <a:endParaRPr lang="pl-PL" dirty="0"/>
          </a:p>
        </p:txBody>
      </p:sp>
      <p:sp>
        <p:nvSpPr>
          <p:cNvPr id="4" name="Trójkąt równoramienny 3"/>
          <p:cNvSpPr/>
          <p:nvPr/>
        </p:nvSpPr>
        <p:spPr>
          <a:xfrm>
            <a:off x="611560" y="1772816"/>
            <a:ext cx="7920880" cy="15841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 smtClean="0"/>
              <a:t>MARKA NARODOWA</a:t>
            </a:r>
            <a:endParaRPr lang="pl-PL" sz="3200" b="1" dirty="0"/>
          </a:p>
        </p:txBody>
      </p:sp>
      <p:sp>
        <p:nvSpPr>
          <p:cNvPr id="5" name="Prostokąt 4"/>
          <p:cNvSpPr/>
          <p:nvPr/>
        </p:nvSpPr>
        <p:spPr>
          <a:xfrm>
            <a:off x="1331640" y="3573016"/>
            <a:ext cx="3240360" cy="23762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971550" lvl="1" indent="-514350" algn="ctr"/>
            <a:endParaRPr lang="pl-PL" sz="2400" b="1" dirty="0" smtClean="0"/>
          </a:p>
        </p:txBody>
      </p:sp>
      <p:sp>
        <p:nvSpPr>
          <p:cNvPr id="6" name="Prostokąt 5"/>
          <p:cNvSpPr/>
          <p:nvPr/>
        </p:nvSpPr>
        <p:spPr>
          <a:xfrm>
            <a:off x="4788024" y="3573016"/>
            <a:ext cx="3240360" cy="23762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971550" lvl="1" indent="-514350" algn="ctr"/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763688" y="4077072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pl-PL" sz="3200" b="1" dirty="0" smtClean="0"/>
              <a:t>Dyplomacja ekonomiczna</a:t>
            </a:r>
          </a:p>
          <a:p>
            <a:pPr algn="ctr"/>
            <a:endParaRPr lang="pl-PL" sz="32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788024" y="3933056"/>
            <a:ext cx="31683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pl-PL" sz="3200" b="1" dirty="0" smtClean="0"/>
              <a:t>Dyplomacja </a:t>
            </a:r>
            <a:br>
              <a:rPr lang="pl-PL" sz="3200" b="1" dirty="0" smtClean="0"/>
            </a:br>
            <a:r>
              <a:rPr lang="pl-PL" sz="3200" b="1" dirty="0" smtClean="0"/>
              <a:t>publiczna </a:t>
            </a:r>
            <a:br>
              <a:rPr lang="pl-PL" sz="3200" b="1" dirty="0" smtClean="0"/>
            </a:br>
            <a:r>
              <a:rPr lang="pl-PL" sz="3200" b="1" dirty="0" smtClean="0"/>
              <a:t>i kulturalna</a:t>
            </a:r>
          </a:p>
          <a:p>
            <a:pPr algn="ctr"/>
            <a:endParaRPr lang="pl-PL" sz="3200" b="1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179512" y="1556792"/>
            <a:ext cx="8784976" cy="4968552"/>
          </a:xfrm>
          <a:prstGeom prst="roundRect">
            <a:avLst>
              <a:gd name="adj" fmla="val 830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395536" y="2348880"/>
            <a:ext cx="1656184" cy="38884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Promocja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Dyplomacja publiczna i kulturalna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 smtClean="0"/>
              <a:t>Zróżnicowane narzędzia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 smtClean="0"/>
              <a:t>Instytuty Polskie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 smtClean="0"/>
              <a:t>Konferencje naukowe, wydarzenia kulturalne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 smtClean="0"/>
              <a:t>Edukacja i nauka: katedry j. polskiego, wymiana studentów, stypendia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 smtClean="0"/>
              <a:t>Wizyty studyjne</a:t>
            </a:r>
            <a:endParaRPr lang="pl-PL" sz="2400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179512" y="1556792"/>
            <a:ext cx="8784976" cy="4968552"/>
          </a:xfrm>
          <a:prstGeom prst="roundRect">
            <a:avLst>
              <a:gd name="adj" fmla="val 830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395536" y="2348880"/>
            <a:ext cx="1656184" cy="38884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Promocja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Dyplomacja ekonomiczna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 smtClean="0"/>
              <a:t>Promocja Polski jako stabilnej gospodarki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 smtClean="0"/>
              <a:t>Osiągnięcia transformacji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 smtClean="0"/>
              <a:t>Wspieranie polskich przedsiębiorstw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 smtClean="0"/>
              <a:t>Promocja polskiego rynku kapitałowego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 smtClean="0"/>
              <a:t>Przyciąganie inwestorów zagranicznych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Promocja</a:t>
            </a: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323528" y="1556792"/>
            <a:ext cx="5760640" cy="4752528"/>
          </a:xfrm>
          <a:prstGeom prst="roundRect">
            <a:avLst>
              <a:gd name="adj" fmla="val 7744"/>
            </a:avLst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611560" y="2636912"/>
            <a:ext cx="7848872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4000" rtlCol="0" anchor="ctr" anchorCtr="0"/>
          <a:lstStyle/>
          <a:p>
            <a:pPr>
              <a:buFont typeface="Wingdings" pitchFamily="2" charset="2"/>
              <a:buChar char="§"/>
            </a:pPr>
            <a:r>
              <a:rPr lang="pl-PL" sz="2000" b="1" dirty="0" smtClean="0">
                <a:solidFill>
                  <a:schemeClr val="tx1"/>
                </a:solidFill>
              </a:rPr>
              <a:t> Ok. 600 interwencji polskich dyplomatów w 60 krajach w 2011 </a:t>
            </a:r>
            <a:r>
              <a:rPr lang="pl-PL" sz="2000" b="1" dirty="0" err="1" smtClean="0">
                <a:solidFill>
                  <a:schemeClr val="tx1"/>
                </a:solidFill>
              </a:rPr>
              <a:t>r</a:t>
            </a:r>
            <a:r>
              <a:rPr lang="pl-PL" sz="2000" b="1" dirty="0" smtClean="0">
                <a:solidFill>
                  <a:schemeClr val="tx1"/>
                </a:solidFill>
              </a:rPr>
              <a:t>.</a:t>
            </a:r>
            <a:endParaRPr lang="pl-PL" sz="2000" b="1" dirty="0">
              <a:solidFill>
                <a:schemeClr val="tx1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11560" y="3861048"/>
            <a:ext cx="7848872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4000" rtlCol="0" anchor="ctr" anchorCtr="0"/>
          <a:lstStyle/>
          <a:p>
            <a:pPr>
              <a:lnSpc>
                <a:spcPct val="134000"/>
              </a:lnSpc>
              <a:buFont typeface="Wingdings" pitchFamily="2" charset="2"/>
              <a:buChar char="§"/>
            </a:pPr>
            <a:r>
              <a:rPr lang="pl-PL" sz="2000" b="1" dirty="0" smtClean="0">
                <a:solidFill>
                  <a:schemeClr val="tx1"/>
                </a:solidFill>
              </a:rPr>
              <a:t> Konferencje i seminaria, przybliżanie rynków zagranicznych</a:t>
            </a:r>
          </a:p>
        </p:txBody>
      </p:sp>
      <p:sp>
        <p:nvSpPr>
          <p:cNvPr id="7" name="Prostokąt 6"/>
          <p:cNvSpPr/>
          <p:nvPr/>
        </p:nvSpPr>
        <p:spPr>
          <a:xfrm>
            <a:off x="611560" y="5157192"/>
            <a:ext cx="7848872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4000" rtlCol="0" anchor="ctr" anchorCtr="0"/>
          <a:lstStyle/>
          <a:p>
            <a:pPr>
              <a:buFont typeface="Wingdings" pitchFamily="2" charset="2"/>
              <a:buChar char="§"/>
            </a:pPr>
            <a:r>
              <a:rPr lang="pl-PL" sz="2000" b="1" dirty="0" smtClean="0">
                <a:solidFill>
                  <a:schemeClr val="tx1"/>
                </a:solidFill>
              </a:rPr>
              <a:t> Komponent gospodarczy oficjalnych wizyt zagranicznych</a:t>
            </a:r>
            <a:endParaRPr lang="pl-PL" sz="2000" b="1" dirty="0">
              <a:solidFill>
                <a:schemeClr val="tx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23528" y="1916832"/>
            <a:ext cx="5976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i="1" dirty="0" smtClean="0">
                <a:solidFill>
                  <a:schemeClr val="bg1"/>
                </a:solidFill>
              </a:rPr>
              <a:t>Przykładowe działania dyplomacji ekonomicznej</a:t>
            </a:r>
            <a:endParaRPr lang="pl-PL" sz="2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Perspektywiczne kierunki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2074" y="1549223"/>
          <a:ext cx="9006430" cy="5192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773"/>
                <a:gridCol w="943991"/>
                <a:gridCol w="668609"/>
                <a:gridCol w="566831"/>
                <a:gridCol w="839318"/>
                <a:gridCol w="839318"/>
                <a:gridCol w="839318"/>
                <a:gridCol w="839318"/>
                <a:gridCol w="839318"/>
                <a:gridCol w="839318"/>
                <a:gridCol w="839318"/>
              </a:tblGrid>
              <a:tr h="46078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6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Populacja</a:t>
                      </a:r>
                      <a:r>
                        <a:rPr lang="pl-PL" sz="16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br>
                        <a:rPr lang="pl-PL" sz="16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GB" sz="1600" b="1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mln</a:t>
                      </a:r>
                      <a:endParaRPr lang="pl-PL" sz="16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latin typeface="+mj-lt"/>
                        </a:rPr>
                        <a:t>wzrost PKB (%, MFW)</a:t>
                      </a:r>
                      <a:endParaRPr lang="pl-PL" sz="1600" b="1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bg1"/>
                          </a:solidFill>
                          <a:latin typeface="+mj-lt"/>
                        </a:rPr>
                        <a:t>handel zagraniczny z Polską 2011 (mln EUR; %)</a:t>
                      </a:r>
                      <a:endParaRPr lang="pl-PL" sz="1600" b="1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01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2010</a:t>
                      </a:r>
                      <a:endParaRPr lang="pl-PL" sz="16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2011</a:t>
                      </a:r>
                      <a:endParaRPr lang="pl-PL" sz="16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2012</a:t>
                      </a:r>
                      <a:r>
                        <a:rPr lang="pl-PL" sz="16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/>
                      </a:r>
                      <a:br>
                        <a:rPr lang="pl-PL" sz="16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f)</a:t>
                      </a:r>
                      <a:endParaRPr lang="pl-PL" sz="16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solidFill>
                            <a:schemeClr val="bg1"/>
                          </a:solidFill>
                          <a:latin typeface="+mj-lt"/>
                        </a:rPr>
                        <a:t>eksport</a:t>
                      </a:r>
                      <a:endParaRPr lang="pl-PL" sz="16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%</a:t>
                      </a:r>
                      <a:endParaRPr lang="pl-PL" sz="16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import</a:t>
                      </a:r>
                      <a:endParaRPr lang="pl-PL" sz="16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%</a:t>
                      </a:r>
                      <a:endParaRPr lang="pl-PL" sz="16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solidFill>
                            <a:schemeClr val="bg1"/>
                          </a:solidFill>
                          <a:latin typeface="+mj-lt"/>
                        </a:rPr>
                        <a:t>obroty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chemeClr val="bg1"/>
                          </a:solidFill>
                          <a:latin typeface="+mj-lt"/>
                        </a:rPr>
                        <a:t>razem</a:t>
                      </a:r>
                      <a:endParaRPr lang="pl-PL" sz="16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%</a:t>
                      </a:r>
                      <a:endParaRPr lang="pl-PL" sz="16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>
                    <a:solidFill>
                      <a:schemeClr val="accent1"/>
                    </a:solidFill>
                  </a:tcPr>
                </a:tc>
              </a:tr>
              <a:tr h="460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Chiny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1 339,0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10,4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9,2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8,2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1 347,9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0,99%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13 245,5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8,80%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14 593,4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5,10%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</a:tr>
              <a:tr h="460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Rosja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143,0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4,0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4,1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3,3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6 143,8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4,53%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18 377,7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12,21%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24 521,5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8,57%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</a:tr>
              <a:tr h="600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Brazylia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192,3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7,5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2,9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3,0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271,2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0,20%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740,2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0,49%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1 011,4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0,35%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</a:tr>
              <a:tr h="600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Meksyk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112,3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5,4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4,1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3,5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311,1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0,23%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255,1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0,17%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566,2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0,20%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</a:tr>
              <a:tr h="460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Chile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17,2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5,2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6,5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4,7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34,8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0,03%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150,3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0,10%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185,1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0,06%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</a:tr>
              <a:tr h="460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Peru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29,5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8,8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6,2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5,6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26,7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0,02%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38,9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0,03%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65,6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0,02%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</a:tr>
              <a:tr h="600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Argentyna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40,1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6,1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4,5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4,0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73,5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0,05%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576,8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0,38%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650,3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0,23%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</a:tr>
              <a:tr h="600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Kolumbia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46,3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4,3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4,9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4,5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37,9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0,03%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98,4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0,07%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136,3</a:t>
                      </a:r>
                      <a:endParaRPr lang="pl-PL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0,05%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060" marR="2506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/>
          <a:lstStyle/>
          <a:p>
            <a:r>
              <a:rPr lang="pl-PL" dirty="0" smtClean="0"/>
              <a:t>MSZ otwarty na współpracę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dirty="0" smtClean="0"/>
              <a:t>Departament Dyplomacji Ekonomicznej MSZ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dirty="0" smtClean="0"/>
              <a:t>148 placówek zagranicznych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u="sng" dirty="0" err="1" smtClean="0"/>
              <a:t>beata.stelmach-sekretariat@msz.gov.pl</a:t>
            </a:r>
            <a:endParaRPr lang="pl-PL" sz="2800" u="sng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8" name="Podtytuł 2"/>
          <p:cNvSpPr>
            <a:spLocks noGrp="1"/>
          </p:cNvSpPr>
          <p:nvPr>
            <p:ph type="subTitle" idx="1"/>
          </p:nvPr>
        </p:nvSpPr>
        <p:spPr>
          <a:xfrm>
            <a:off x="547464" y="4437112"/>
            <a:ext cx="6400800" cy="2160240"/>
          </a:xfrm>
        </p:spPr>
        <p:txBody>
          <a:bodyPr>
            <a:normAutofit/>
          </a:bodyPr>
          <a:lstStyle/>
          <a:p>
            <a:pPr algn="l"/>
            <a:r>
              <a:rPr lang="pl-PL" sz="2100" b="1" dirty="0" smtClean="0"/>
              <a:t>Beata Stelmach</a:t>
            </a:r>
          </a:p>
          <a:p>
            <a:pPr algn="l"/>
            <a:r>
              <a:rPr lang="pl-PL" sz="2000" dirty="0" smtClean="0"/>
              <a:t>Podsekretarz Stanu</a:t>
            </a:r>
          </a:p>
          <a:p>
            <a:pPr algn="l"/>
            <a:r>
              <a:rPr lang="pl-PL" sz="2000" dirty="0" smtClean="0"/>
              <a:t>Ministerstwo Spraw Zagranicznych</a:t>
            </a:r>
            <a:endParaRPr lang="pl-PL" sz="2400" dirty="0" smtClean="0"/>
          </a:p>
          <a:p>
            <a:pPr algn="l"/>
            <a:endParaRPr lang="pl-PL" sz="2400" i="1" dirty="0" smtClean="0"/>
          </a:p>
          <a:p>
            <a:pPr algn="l"/>
            <a:r>
              <a:rPr lang="pl-PL" sz="1400" i="1" dirty="0" smtClean="0"/>
              <a:t>4 kwietnia 2012 </a:t>
            </a:r>
            <a:r>
              <a:rPr lang="pl-PL" sz="1400" i="1" dirty="0" err="1" smtClean="0"/>
              <a:t>r</a:t>
            </a:r>
            <a:r>
              <a:rPr lang="pl-PL" sz="1400" i="1" dirty="0" smtClean="0"/>
              <a:t>.</a:t>
            </a:r>
            <a:endParaRPr lang="pl-PL" sz="1400" i="1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dirty="0" smtClean="0"/>
              <a:t>Globalne wyzwania</a:t>
            </a:r>
            <a:endParaRPr lang="pl-PL" dirty="0"/>
          </a:p>
        </p:txBody>
      </p:sp>
      <p:grpSp>
        <p:nvGrpSpPr>
          <p:cNvPr id="11" name="Grupa 10"/>
          <p:cNvGrpSpPr/>
          <p:nvPr/>
        </p:nvGrpSpPr>
        <p:grpSpPr>
          <a:xfrm>
            <a:off x="323528" y="1684564"/>
            <a:ext cx="8280919" cy="4840780"/>
            <a:chOff x="611560" y="1283157"/>
            <a:chExt cx="8280919" cy="4840780"/>
          </a:xfrm>
        </p:grpSpPr>
        <p:sp>
          <p:nvSpPr>
            <p:cNvPr id="13" name="Dowolny kształt 12"/>
            <p:cNvSpPr/>
            <p:nvPr/>
          </p:nvSpPr>
          <p:spPr>
            <a:xfrm>
              <a:off x="1763688" y="1283157"/>
              <a:ext cx="6048672" cy="3832668"/>
            </a:xfrm>
            <a:custGeom>
              <a:avLst/>
              <a:gdLst>
                <a:gd name="connsiteX0" fmla="*/ 0 w 1247892"/>
                <a:gd name="connsiteY0" fmla="*/ 736151 h 1472301"/>
                <a:gd name="connsiteX1" fmla="*/ 147969 w 1247892"/>
                <a:gd name="connsiteY1" fmla="*/ 260174 h 1472301"/>
                <a:gd name="connsiteX2" fmla="*/ 623947 w 1247892"/>
                <a:gd name="connsiteY2" fmla="*/ 1 h 1472301"/>
                <a:gd name="connsiteX3" fmla="*/ 1099924 w 1247892"/>
                <a:gd name="connsiteY3" fmla="*/ 260176 h 1472301"/>
                <a:gd name="connsiteX4" fmla="*/ 1247892 w 1247892"/>
                <a:gd name="connsiteY4" fmla="*/ 736153 h 1472301"/>
                <a:gd name="connsiteX5" fmla="*/ 1099923 w 1247892"/>
                <a:gd name="connsiteY5" fmla="*/ 1212130 h 1472301"/>
                <a:gd name="connsiteX6" fmla="*/ 623945 w 1247892"/>
                <a:gd name="connsiteY6" fmla="*/ 1472304 h 1472301"/>
                <a:gd name="connsiteX7" fmla="*/ 147968 w 1247892"/>
                <a:gd name="connsiteY7" fmla="*/ 1212130 h 1472301"/>
                <a:gd name="connsiteX8" fmla="*/ 0 w 1247892"/>
                <a:gd name="connsiteY8" fmla="*/ 736153 h 1472301"/>
                <a:gd name="connsiteX9" fmla="*/ 0 w 1247892"/>
                <a:gd name="connsiteY9" fmla="*/ 736151 h 1472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7892" h="1472301">
                  <a:moveTo>
                    <a:pt x="0" y="736151"/>
                  </a:moveTo>
                  <a:cubicBezTo>
                    <a:pt x="0" y="561826"/>
                    <a:pt x="52435" y="393157"/>
                    <a:pt x="147969" y="260174"/>
                  </a:cubicBezTo>
                  <a:cubicBezTo>
                    <a:pt x="266521" y="95150"/>
                    <a:pt x="440594" y="1"/>
                    <a:pt x="623947" y="1"/>
                  </a:cubicBezTo>
                  <a:cubicBezTo>
                    <a:pt x="807300" y="1"/>
                    <a:pt x="981373" y="95151"/>
                    <a:pt x="1099924" y="260176"/>
                  </a:cubicBezTo>
                  <a:cubicBezTo>
                    <a:pt x="1195458" y="393160"/>
                    <a:pt x="1247892" y="561828"/>
                    <a:pt x="1247892" y="736153"/>
                  </a:cubicBezTo>
                  <a:cubicBezTo>
                    <a:pt x="1247892" y="910478"/>
                    <a:pt x="1195457" y="1079147"/>
                    <a:pt x="1099923" y="1212130"/>
                  </a:cubicBezTo>
                  <a:cubicBezTo>
                    <a:pt x="981371" y="1377154"/>
                    <a:pt x="807299" y="1472304"/>
                    <a:pt x="623945" y="1472304"/>
                  </a:cubicBezTo>
                  <a:cubicBezTo>
                    <a:pt x="440592" y="1472304"/>
                    <a:pt x="266519" y="1377154"/>
                    <a:pt x="147968" y="1212130"/>
                  </a:cubicBezTo>
                  <a:cubicBezTo>
                    <a:pt x="52434" y="1079146"/>
                    <a:pt x="-1" y="910478"/>
                    <a:pt x="0" y="736153"/>
                  </a:cubicBezTo>
                  <a:lnTo>
                    <a:pt x="0" y="73615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09420" tIns="242283" rIns="209420" bIns="242283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kern="1200" dirty="0"/>
            </a:p>
          </p:txBody>
        </p:sp>
        <p:sp>
          <p:nvSpPr>
            <p:cNvPr id="14" name="Dowolny kształt 13"/>
            <p:cNvSpPr/>
            <p:nvPr/>
          </p:nvSpPr>
          <p:spPr>
            <a:xfrm>
              <a:off x="2699792" y="2245820"/>
              <a:ext cx="6192687" cy="3878117"/>
            </a:xfrm>
            <a:custGeom>
              <a:avLst/>
              <a:gdLst>
                <a:gd name="connsiteX0" fmla="*/ 0 w 1247892"/>
                <a:gd name="connsiteY0" fmla="*/ 623946 h 1247892"/>
                <a:gd name="connsiteX1" fmla="*/ 182750 w 1247892"/>
                <a:gd name="connsiteY1" fmla="*/ 182750 h 1247892"/>
                <a:gd name="connsiteX2" fmla="*/ 623947 w 1247892"/>
                <a:gd name="connsiteY2" fmla="*/ 1 h 1247892"/>
                <a:gd name="connsiteX3" fmla="*/ 1065143 w 1247892"/>
                <a:gd name="connsiteY3" fmla="*/ 182751 h 1247892"/>
                <a:gd name="connsiteX4" fmla="*/ 1247892 w 1247892"/>
                <a:gd name="connsiteY4" fmla="*/ 623948 h 1247892"/>
                <a:gd name="connsiteX5" fmla="*/ 1065142 w 1247892"/>
                <a:gd name="connsiteY5" fmla="*/ 1065145 h 1247892"/>
                <a:gd name="connsiteX6" fmla="*/ 623945 w 1247892"/>
                <a:gd name="connsiteY6" fmla="*/ 1247894 h 1247892"/>
                <a:gd name="connsiteX7" fmla="*/ 182749 w 1247892"/>
                <a:gd name="connsiteY7" fmla="*/ 1065144 h 1247892"/>
                <a:gd name="connsiteX8" fmla="*/ 0 w 1247892"/>
                <a:gd name="connsiteY8" fmla="*/ 623947 h 1247892"/>
                <a:gd name="connsiteX9" fmla="*/ 0 w 1247892"/>
                <a:gd name="connsiteY9" fmla="*/ 623946 h 124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7892" h="1247892">
                  <a:moveTo>
                    <a:pt x="0" y="623946"/>
                  </a:moveTo>
                  <a:cubicBezTo>
                    <a:pt x="0" y="458465"/>
                    <a:pt x="65737" y="299762"/>
                    <a:pt x="182750" y="182750"/>
                  </a:cubicBezTo>
                  <a:cubicBezTo>
                    <a:pt x="299763" y="65738"/>
                    <a:pt x="458466" y="1"/>
                    <a:pt x="623947" y="1"/>
                  </a:cubicBezTo>
                  <a:cubicBezTo>
                    <a:pt x="789428" y="1"/>
                    <a:pt x="948131" y="65738"/>
                    <a:pt x="1065143" y="182751"/>
                  </a:cubicBezTo>
                  <a:cubicBezTo>
                    <a:pt x="1182155" y="299764"/>
                    <a:pt x="1247892" y="458467"/>
                    <a:pt x="1247892" y="623948"/>
                  </a:cubicBezTo>
                  <a:cubicBezTo>
                    <a:pt x="1247892" y="789429"/>
                    <a:pt x="1182155" y="948132"/>
                    <a:pt x="1065142" y="1065145"/>
                  </a:cubicBezTo>
                  <a:cubicBezTo>
                    <a:pt x="948129" y="1182158"/>
                    <a:pt x="789426" y="1247895"/>
                    <a:pt x="623945" y="1247894"/>
                  </a:cubicBezTo>
                  <a:cubicBezTo>
                    <a:pt x="458464" y="1247894"/>
                    <a:pt x="299761" y="1182157"/>
                    <a:pt x="182749" y="1065144"/>
                  </a:cubicBezTo>
                  <a:cubicBezTo>
                    <a:pt x="65736" y="948131"/>
                    <a:pt x="0" y="789428"/>
                    <a:pt x="0" y="623947"/>
                  </a:cubicBezTo>
                  <a:lnTo>
                    <a:pt x="0" y="62394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09420" tIns="209419" rIns="209420" bIns="20941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kern="1200"/>
            </a:p>
          </p:txBody>
        </p:sp>
        <p:sp>
          <p:nvSpPr>
            <p:cNvPr id="15" name="Dowolny kształt 14"/>
            <p:cNvSpPr/>
            <p:nvPr/>
          </p:nvSpPr>
          <p:spPr>
            <a:xfrm>
              <a:off x="611560" y="2245820"/>
              <a:ext cx="6192688" cy="3806109"/>
            </a:xfrm>
            <a:custGeom>
              <a:avLst/>
              <a:gdLst>
                <a:gd name="connsiteX0" fmla="*/ 0 w 1247892"/>
                <a:gd name="connsiteY0" fmla="*/ 623946 h 1247892"/>
                <a:gd name="connsiteX1" fmla="*/ 182750 w 1247892"/>
                <a:gd name="connsiteY1" fmla="*/ 182750 h 1247892"/>
                <a:gd name="connsiteX2" fmla="*/ 623947 w 1247892"/>
                <a:gd name="connsiteY2" fmla="*/ 1 h 1247892"/>
                <a:gd name="connsiteX3" fmla="*/ 1065143 w 1247892"/>
                <a:gd name="connsiteY3" fmla="*/ 182751 h 1247892"/>
                <a:gd name="connsiteX4" fmla="*/ 1247892 w 1247892"/>
                <a:gd name="connsiteY4" fmla="*/ 623948 h 1247892"/>
                <a:gd name="connsiteX5" fmla="*/ 1065142 w 1247892"/>
                <a:gd name="connsiteY5" fmla="*/ 1065145 h 1247892"/>
                <a:gd name="connsiteX6" fmla="*/ 623945 w 1247892"/>
                <a:gd name="connsiteY6" fmla="*/ 1247894 h 1247892"/>
                <a:gd name="connsiteX7" fmla="*/ 182749 w 1247892"/>
                <a:gd name="connsiteY7" fmla="*/ 1065144 h 1247892"/>
                <a:gd name="connsiteX8" fmla="*/ 0 w 1247892"/>
                <a:gd name="connsiteY8" fmla="*/ 623947 h 1247892"/>
                <a:gd name="connsiteX9" fmla="*/ 0 w 1247892"/>
                <a:gd name="connsiteY9" fmla="*/ 623946 h 124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7892" h="1247892">
                  <a:moveTo>
                    <a:pt x="0" y="623946"/>
                  </a:moveTo>
                  <a:cubicBezTo>
                    <a:pt x="0" y="458465"/>
                    <a:pt x="65737" y="299762"/>
                    <a:pt x="182750" y="182750"/>
                  </a:cubicBezTo>
                  <a:cubicBezTo>
                    <a:pt x="299763" y="65738"/>
                    <a:pt x="458466" y="1"/>
                    <a:pt x="623947" y="1"/>
                  </a:cubicBezTo>
                  <a:cubicBezTo>
                    <a:pt x="789428" y="1"/>
                    <a:pt x="948131" y="65738"/>
                    <a:pt x="1065143" y="182751"/>
                  </a:cubicBezTo>
                  <a:cubicBezTo>
                    <a:pt x="1182155" y="299764"/>
                    <a:pt x="1247892" y="458467"/>
                    <a:pt x="1247892" y="623948"/>
                  </a:cubicBezTo>
                  <a:cubicBezTo>
                    <a:pt x="1247892" y="789429"/>
                    <a:pt x="1182155" y="948132"/>
                    <a:pt x="1065142" y="1065145"/>
                  </a:cubicBezTo>
                  <a:cubicBezTo>
                    <a:pt x="948129" y="1182158"/>
                    <a:pt x="789426" y="1247895"/>
                    <a:pt x="623945" y="1247894"/>
                  </a:cubicBezTo>
                  <a:cubicBezTo>
                    <a:pt x="458464" y="1247894"/>
                    <a:pt x="299761" y="1182157"/>
                    <a:pt x="182749" y="1065144"/>
                  </a:cubicBezTo>
                  <a:cubicBezTo>
                    <a:pt x="65736" y="948131"/>
                    <a:pt x="0" y="789428"/>
                    <a:pt x="0" y="623947"/>
                  </a:cubicBezTo>
                  <a:lnTo>
                    <a:pt x="0" y="62394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09420" tIns="209419" rIns="209420" bIns="20941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kern="1200" dirty="0"/>
            </a:p>
          </p:txBody>
        </p:sp>
      </p:grpSp>
      <p:sp>
        <p:nvSpPr>
          <p:cNvPr id="16" name="pole tekstowe 15"/>
          <p:cNvSpPr txBox="1"/>
          <p:nvPr/>
        </p:nvSpPr>
        <p:spPr>
          <a:xfrm>
            <a:off x="6516216" y="4839543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SPOŁECZNE</a:t>
            </a:r>
            <a:endParaRPr lang="pl-PL" sz="2400" b="1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3491880" y="2031231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POLITYCZNE</a:t>
            </a:r>
            <a:endParaRPr lang="pl-PL" sz="2400" b="1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611560" y="485986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GOSPODARCZE</a:t>
            </a:r>
            <a:endParaRPr lang="pl-PL" sz="2400" b="1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2699792" y="2911584"/>
            <a:ext cx="37444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000" b="1" dirty="0" smtClean="0">
                <a:solidFill>
                  <a:schemeClr val="bg1"/>
                </a:solidFill>
              </a:rPr>
              <a:t>zadłużenie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000" b="1" dirty="0" smtClean="0">
                <a:solidFill>
                  <a:schemeClr val="bg1"/>
                </a:solidFill>
              </a:rPr>
              <a:t>strefa euro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000" b="1" dirty="0" smtClean="0">
                <a:solidFill>
                  <a:schemeClr val="bg1"/>
                </a:solidFill>
              </a:rPr>
              <a:t>dalsza integracja UE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000" b="1" dirty="0" smtClean="0">
                <a:solidFill>
                  <a:schemeClr val="bg1"/>
                </a:solidFill>
              </a:rPr>
              <a:t>demografia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000" b="1" dirty="0" smtClean="0">
                <a:solidFill>
                  <a:schemeClr val="bg1"/>
                </a:solidFill>
              </a:rPr>
              <a:t>„oburzeni”, „arabska wiosna”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000" b="1" dirty="0" smtClean="0">
                <a:solidFill>
                  <a:schemeClr val="bg1"/>
                </a:solidFill>
              </a:rPr>
              <a:t>układ sił w świecie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000" b="1" dirty="0" smtClean="0">
                <a:solidFill>
                  <a:schemeClr val="bg1"/>
                </a:solidFill>
              </a:rPr>
              <a:t>…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Globalne wyzwania</a:t>
            </a:r>
            <a:endParaRPr lang="pl-PL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2060848"/>
          <a:ext cx="9144000" cy="47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23528" y="1628800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Zmiana układu sił</a:t>
            </a:r>
            <a:endParaRPr lang="pl-PL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thf_media.s3.amazonaws.com/2012/jpg/special-china-investment-tracker2012-map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2" y="0"/>
            <a:ext cx="7920880" cy="688538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Globalne wyzwania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3819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000" dirty="0" smtClean="0"/>
              <a:t>Największe gospodarki w 2050 </a:t>
            </a:r>
            <a:r>
              <a:rPr lang="pl-PL" sz="2000" dirty="0" err="1" smtClean="0"/>
              <a:t>wg</a:t>
            </a:r>
            <a:r>
              <a:rPr lang="pl-PL" sz="2000" dirty="0" smtClean="0"/>
              <a:t>. HSBC: </a:t>
            </a:r>
            <a:r>
              <a:rPr lang="pl-PL" sz="2000" dirty="0" err="1" smtClean="0"/>
              <a:t>The</a:t>
            </a:r>
            <a:r>
              <a:rPr lang="pl-PL" sz="2000" dirty="0" smtClean="0"/>
              <a:t> </a:t>
            </a:r>
            <a:r>
              <a:rPr lang="pl-PL" sz="2000" dirty="0" err="1" smtClean="0"/>
              <a:t>World</a:t>
            </a:r>
            <a:r>
              <a:rPr lang="pl-PL" sz="2000" dirty="0" smtClean="0"/>
              <a:t> </a:t>
            </a:r>
            <a:r>
              <a:rPr lang="pl-PL" sz="2000" dirty="0" err="1" smtClean="0"/>
              <a:t>in</a:t>
            </a:r>
            <a:r>
              <a:rPr lang="pl-PL" sz="2000" dirty="0" smtClean="0"/>
              <a:t> 2050 (styczeń 2012)</a:t>
            </a:r>
            <a:endParaRPr lang="pl-PL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71599" y="2276871"/>
          <a:ext cx="6984777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259"/>
                <a:gridCol w="2328259"/>
                <a:gridCol w="2328259"/>
              </a:tblGrid>
              <a:tr h="39277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Kraj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Pozycja</a:t>
                      </a:r>
                      <a:r>
                        <a:rPr lang="pl-PL" baseline="0" dirty="0" smtClean="0"/>
                        <a:t> 2050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Zmiana wobec 2010</a:t>
                      </a:r>
                      <a:endParaRPr lang="pl-PL" dirty="0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Chiny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+2</a:t>
                      </a:r>
                      <a:endParaRPr lang="pl-PL" dirty="0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USA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-1</a:t>
                      </a:r>
                      <a:endParaRPr lang="pl-PL" dirty="0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Indie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+5</a:t>
                      </a:r>
                      <a:endParaRPr lang="pl-PL" dirty="0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Japonia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-2</a:t>
                      </a:r>
                      <a:endParaRPr lang="pl-PL" dirty="0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Niemcy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-1</a:t>
                      </a:r>
                      <a:endParaRPr lang="pl-PL" dirty="0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Wielka Brytania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-1</a:t>
                      </a:r>
                      <a:endParaRPr lang="pl-PL" dirty="0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Brazylia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+2</a:t>
                      </a:r>
                      <a:endParaRPr lang="pl-PL" dirty="0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Meksyk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+5</a:t>
                      </a:r>
                      <a:endParaRPr lang="pl-PL" dirty="0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….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…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…</a:t>
                      </a:r>
                      <a:endParaRPr lang="pl-PL" dirty="0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Polska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-1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Polska 2011/2012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39552" y="2132856"/>
          <a:ext cx="8136904" cy="2058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7786"/>
                <a:gridCol w="897282"/>
                <a:gridCol w="897282"/>
                <a:gridCol w="897282"/>
                <a:gridCol w="1027272"/>
              </a:tblGrid>
              <a:tr h="611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/>
                        <a:t>2009</a:t>
                      </a:r>
                      <a:endParaRPr lang="pl-PL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/>
                        <a:t>2010</a:t>
                      </a:r>
                      <a:endParaRPr lang="pl-PL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/>
                        <a:t>2011</a:t>
                      </a:r>
                      <a:endParaRPr lang="pl-PL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/>
                        <a:t>2012 (f)</a:t>
                      </a:r>
                      <a:endParaRPr lang="pl-PL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546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 smtClean="0"/>
                        <a:t>W</a:t>
                      </a:r>
                      <a:r>
                        <a:rPr lang="en-GB" sz="2000" b="1" dirty="0" err="1" smtClean="0"/>
                        <a:t>zrost</a:t>
                      </a:r>
                      <a:r>
                        <a:rPr lang="en-GB" sz="2000" b="1" dirty="0" smtClean="0"/>
                        <a:t> </a:t>
                      </a:r>
                      <a:r>
                        <a:rPr lang="en-GB" sz="2000" b="1" dirty="0"/>
                        <a:t>PKB %</a:t>
                      </a:r>
                      <a:endParaRPr lang="pl-PL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/>
                        <a:t>1,6</a:t>
                      </a:r>
                      <a:endParaRPr lang="pl-PL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/>
                        <a:t>3,9</a:t>
                      </a:r>
                      <a:endParaRPr lang="pl-PL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/>
                        <a:t>4,3</a:t>
                      </a:r>
                      <a:endParaRPr lang="pl-PL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/>
                        <a:t>2,5</a:t>
                      </a:r>
                      <a:endParaRPr lang="pl-PL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464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err="1" smtClean="0"/>
                        <a:t>Obrot</a:t>
                      </a:r>
                      <a:r>
                        <a:rPr lang="pl-PL" sz="2000" b="1" dirty="0" smtClean="0"/>
                        <a:t>y handlu</a:t>
                      </a:r>
                      <a:r>
                        <a:rPr lang="pl-PL" sz="2000" b="1" baseline="0" dirty="0" smtClean="0"/>
                        <a:t> zagranicznego</a:t>
                      </a:r>
                      <a:r>
                        <a:rPr lang="en-GB" sz="2000" b="1" dirty="0" smtClean="0"/>
                        <a:t> </a:t>
                      </a:r>
                      <a:r>
                        <a:rPr lang="pl-PL" sz="2000" b="1" dirty="0" smtClean="0"/>
                        <a:t>(mld</a:t>
                      </a:r>
                      <a:r>
                        <a:rPr lang="pl-PL" sz="2000" b="1" baseline="0" dirty="0" smtClean="0"/>
                        <a:t> EUR</a:t>
                      </a:r>
                      <a:r>
                        <a:rPr lang="pl-PL" sz="2000" b="1" dirty="0" smtClean="0"/>
                        <a:t>)</a:t>
                      </a:r>
                      <a:endParaRPr lang="pl-PL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 smtClean="0"/>
                        <a:t>205,7</a:t>
                      </a:r>
                      <a:endParaRPr lang="pl-PL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 smtClean="0"/>
                        <a:t>254,6</a:t>
                      </a:r>
                      <a:endParaRPr lang="pl-PL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 smtClean="0"/>
                        <a:t>286,2</a:t>
                      </a:r>
                      <a:endParaRPr lang="pl-PL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/>
                        <a:t>---</a:t>
                      </a:r>
                      <a:endParaRPr lang="pl-PL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464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Napływ FDI (mld EUR)</a:t>
                      </a:r>
                      <a:endParaRPr lang="pl-PL" sz="2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9,8</a:t>
                      </a:r>
                      <a:endParaRPr lang="pl-PL" sz="2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6,7</a:t>
                      </a:r>
                      <a:endParaRPr lang="pl-PL" sz="2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9,9</a:t>
                      </a:r>
                      <a:endParaRPr lang="pl-PL" sz="2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---</a:t>
                      </a:r>
                      <a:endParaRPr lang="pl-PL" sz="2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67544" y="4509120"/>
          <a:ext cx="8208912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 err="1"/>
                        <a:t>Wskaźnik</a:t>
                      </a:r>
                      <a:endParaRPr lang="pl-PL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 err="1"/>
                        <a:t>Wielkość</a:t>
                      </a:r>
                      <a:r>
                        <a:rPr lang="en-GB" sz="1800" b="1" dirty="0"/>
                        <a:t> </a:t>
                      </a:r>
                      <a:endParaRPr lang="pl-PL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/>
                        <a:t>Lokata Polski na tle UE</a:t>
                      </a:r>
                      <a:endParaRPr lang="pl-PL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/>
                        <a:t>PKB </a:t>
                      </a:r>
                      <a:r>
                        <a:rPr lang="pl-PL" sz="1800" b="1" dirty="0" smtClean="0"/>
                        <a:t>w 2011r</a:t>
                      </a:r>
                      <a:r>
                        <a:rPr lang="pl-PL" sz="1800" b="1" dirty="0"/>
                        <a:t>. (mld EUR) </a:t>
                      </a:r>
                      <a:endParaRPr lang="pl-PL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/>
                        <a:t>398</a:t>
                      </a:r>
                      <a:endParaRPr lang="pl-PL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/>
                        <a:t>6</a:t>
                      </a:r>
                      <a:endParaRPr lang="pl-PL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 err="1"/>
                        <a:t>Ludność</a:t>
                      </a:r>
                      <a:r>
                        <a:rPr lang="en-GB" sz="1800" b="1" dirty="0"/>
                        <a:t> </a:t>
                      </a:r>
                      <a:r>
                        <a:rPr lang="pl-PL" sz="1800" b="1" dirty="0" smtClean="0"/>
                        <a:t>w </a:t>
                      </a:r>
                      <a:r>
                        <a:rPr lang="en-GB" sz="1800" b="1" dirty="0" smtClean="0"/>
                        <a:t>2011 </a:t>
                      </a:r>
                      <a:r>
                        <a:rPr lang="en-GB" sz="1800" b="1" dirty="0"/>
                        <a:t>r</a:t>
                      </a:r>
                      <a:r>
                        <a:rPr lang="en-GB" sz="1800" b="1" dirty="0" smtClean="0"/>
                        <a:t>.</a:t>
                      </a:r>
                      <a:r>
                        <a:rPr lang="pl-PL" sz="1800" b="1" dirty="0" smtClean="0"/>
                        <a:t> </a:t>
                      </a:r>
                      <a:r>
                        <a:rPr lang="en-GB" sz="1800" b="1" dirty="0" smtClean="0"/>
                        <a:t>(</a:t>
                      </a:r>
                      <a:r>
                        <a:rPr lang="en-GB" sz="1800" b="1" dirty="0" err="1"/>
                        <a:t>mln</a:t>
                      </a:r>
                      <a:r>
                        <a:rPr lang="en-GB" sz="1800" b="1" dirty="0"/>
                        <a:t>)</a:t>
                      </a:r>
                      <a:endParaRPr lang="pl-PL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/>
                        <a:t>38,1</a:t>
                      </a:r>
                      <a:endParaRPr lang="pl-PL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/>
                        <a:t>6</a:t>
                      </a:r>
                      <a:endParaRPr lang="pl-PL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Polska 2011/2012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896448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Polska 2011/2012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0" y="1628800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Polska 2011/2012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0" y="1628800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677</Words>
  <Application>Microsoft Office PowerPoint</Application>
  <PresentationFormat>Pokaz na ekranie (4:3)</PresentationFormat>
  <Paragraphs>260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Ekonomiczny wymiar  nowoczesnej dyplomacji</vt:lpstr>
      <vt:lpstr>Globalne wyzwania</vt:lpstr>
      <vt:lpstr>Globalne wyzwania</vt:lpstr>
      <vt:lpstr>Slajd 4</vt:lpstr>
      <vt:lpstr>Globalne wyzwania</vt:lpstr>
      <vt:lpstr>Polska 2011/2012</vt:lpstr>
      <vt:lpstr>Polska 2011/2012</vt:lpstr>
      <vt:lpstr>Polska 2011/2012</vt:lpstr>
      <vt:lpstr>Polska 2011/2012</vt:lpstr>
      <vt:lpstr>Priorytety polityki zagranicznej</vt:lpstr>
      <vt:lpstr>Polska Prezydencja w Radzie UE</vt:lpstr>
      <vt:lpstr>Promocja</vt:lpstr>
      <vt:lpstr>Promocja</vt:lpstr>
      <vt:lpstr>Promocja</vt:lpstr>
      <vt:lpstr>Promocja</vt:lpstr>
      <vt:lpstr>Perspektywiczne kierunki</vt:lpstr>
      <vt:lpstr>MSZ otwarty na współpracę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Ekonomiczny wymiar nowoczesnej dyplomacji</dc:title>
  <cp:lastModifiedBy>kapustat</cp:lastModifiedBy>
  <cp:revision>184</cp:revision>
  <dcterms:modified xsi:type="dcterms:W3CDTF">2012-04-04T16:13:30Z</dcterms:modified>
</cp:coreProperties>
</file>